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7"/>
  </p:notesMasterIdLst>
  <p:sldIdLst>
    <p:sldId id="302" r:id="rId2"/>
    <p:sldId id="368" r:id="rId3"/>
    <p:sldId id="369" r:id="rId4"/>
    <p:sldId id="370" r:id="rId5"/>
    <p:sldId id="337" r:id="rId6"/>
    <p:sldId id="354" r:id="rId7"/>
    <p:sldId id="355" r:id="rId8"/>
    <p:sldId id="338" r:id="rId9"/>
    <p:sldId id="311" r:id="rId10"/>
    <p:sldId id="340" r:id="rId11"/>
    <p:sldId id="341" r:id="rId12"/>
    <p:sldId id="378" r:id="rId13"/>
    <p:sldId id="344" r:id="rId14"/>
    <p:sldId id="299" r:id="rId15"/>
    <p:sldId id="389" r:id="rId16"/>
    <p:sldId id="387" r:id="rId17"/>
    <p:sldId id="388" r:id="rId18"/>
    <p:sldId id="346" r:id="rId19"/>
    <p:sldId id="391" r:id="rId20"/>
    <p:sldId id="352" r:id="rId21"/>
    <p:sldId id="386" r:id="rId22"/>
    <p:sldId id="379" r:id="rId23"/>
    <p:sldId id="380" r:id="rId24"/>
    <p:sldId id="385" r:id="rId25"/>
    <p:sldId id="384" r:id="rId26"/>
    <p:sldId id="383" r:id="rId27"/>
    <p:sldId id="357" r:id="rId28"/>
    <p:sldId id="348" r:id="rId29"/>
    <p:sldId id="350" r:id="rId30"/>
    <p:sldId id="356" r:id="rId31"/>
    <p:sldId id="371" r:id="rId32"/>
    <p:sldId id="372" r:id="rId33"/>
    <p:sldId id="359" r:id="rId34"/>
    <p:sldId id="365" r:id="rId35"/>
    <p:sldId id="367" r:id="rId3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286"/>
    <a:srgbClr val="FF9999"/>
    <a:srgbClr val="FF0066"/>
    <a:srgbClr val="A50021"/>
    <a:srgbClr val="000000"/>
    <a:srgbClr val="CCB5D9"/>
    <a:srgbClr val="934103"/>
    <a:srgbClr val="059513"/>
    <a:srgbClr val="077C93"/>
    <a:srgbClr val="C2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254" autoAdjust="0"/>
  </p:normalViewPr>
  <p:slideViewPr>
    <p:cSldViewPr>
      <p:cViewPr varScale="1">
        <p:scale>
          <a:sx n="106" d="100"/>
          <a:sy n="106" d="100"/>
        </p:scale>
        <p:origin x="17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44313056425075E-3"/>
          <c:y val="3.5839774025069079E-3"/>
          <c:w val="0.98604841273134203"/>
          <c:h val="0.800205155531415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059513"/>
            </a:solidFill>
          </c:spPr>
          <c:dPt>
            <c:idx val="0"/>
            <c:bubble3D val="0"/>
            <c:explosion val="18"/>
            <c:spPr>
              <a:solidFill>
                <a:srgbClr val="FF0066"/>
              </a:solidFill>
            </c:spPr>
          </c:dPt>
          <c:dPt>
            <c:idx val="1"/>
            <c:bubble3D val="0"/>
            <c:explosion val="17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9.9549463206619074E-2"/>
                  <c:y val="-5.750801351290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533403810788945E-3"/>
                  <c:y val="-9.2020982579439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01046497632788E-3"/>
                  <c:y val="2.700471552543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614 801,7  тыс.руб.</c:v>
                </c:pt>
                <c:pt idx="1">
                  <c:v>Неналоговые доходы 188 471 тыс.руб.</c:v>
                </c:pt>
                <c:pt idx="2">
                  <c:v>Безвозмездные поступления 521 040,5 тыс.руб.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46.4</c:v>
                </c:pt>
                <c:pt idx="1">
                  <c:v>14.2</c:v>
                </c:pt>
                <c:pt idx="2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1">
            <a:lumMod val="95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373750377345289"/>
          <c:w val="0.97373498445108508"/>
          <c:h val="0.18626249622654709"/>
        </c:manualLayout>
      </c:layout>
      <c:overlay val="0"/>
      <c:spPr>
        <a:solidFill>
          <a:schemeClr val="tx1">
            <a:lumMod val="95000"/>
          </a:schemeClr>
        </a:solidFill>
      </c:spPr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250146417648209"/>
          <c:y val="1.4553763303858862E-2"/>
        </c:manualLayout>
      </c:layout>
      <c:overlay val="0"/>
      <c:txPr>
        <a:bodyPr/>
        <a:lstStyle/>
        <a:p>
          <a:pPr algn="ctr" rtl="0">
            <a:defRPr lang="ru-RU" sz="1973" b="1" i="0" u="none" strike="noStrike" kern="1200" baseline="0">
              <a:solidFill>
                <a:prstClr val="black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533822233611953"/>
          <c:y val="0.11556851398667839"/>
          <c:w val="0.66069290907367562"/>
          <c:h val="0.49757643555750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8028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</c:dPt>
          <c:dPt>
            <c:idx val="2"/>
            <c:bubble3D val="0"/>
            <c:spPr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9541884173462474E-2"/>
                  <c:y val="-0.195394946652500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157485377704858E-2"/>
                  <c:y val="2.47755733331844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97631184877379E-2"/>
                  <c:y val="3.86023638259529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689179314103683E-2"/>
                  <c:y val="-2.0415114303701521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782561723323258E-2"/>
                  <c:y val="-8.8053703266837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089112127753766E-2"/>
                  <c:y val="1.178527906239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5073786978685429E-2"/>
                  <c:y val="-1.7569212472134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381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совок.доход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Доходы от продажи</c:v>
                </c:pt>
                <c:pt idx="7">
                  <c:v>Плата за нег.воз.окр.среды</c:v>
                </c:pt>
                <c:pt idx="8">
                  <c:v>Штрафы</c:v>
                </c:pt>
                <c:pt idx="9">
                  <c:v>Прочие неналоговые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0.23799999999999999</c:v>
                </c:pt>
                <c:pt idx="1">
                  <c:v>3.0000000000000001E-3</c:v>
                </c:pt>
                <c:pt idx="2">
                  <c:v>0.126</c:v>
                </c:pt>
                <c:pt idx="3">
                  <c:v>0.33600000000000002</c:v>
                </c:pt>
                <c:pt idx="4">
                  <c:v>1E-3</c:v>
                </c:pt>
                <c:pt idx="5">
                  <c:v>0.17699999999999999</c:v>
                </c:pt>
                <c:pt idx="6">
                  <c:v>3.1E-2</c:v>
                </c:pt>
                <c:pt idx="7">
                  <c:v>1E-3</c:v>
                </c:pt>
                <c:pt idx="8">
                  <c:v>1E-3</c:v>
                </c:pt>
                <c:pt idx="9">
                  <c:v>8.5999999999999993E-2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477">
          <a:noFill/>
        </a:ln>
      </c:spPr>
    </c:plotArea>
    <c:legend>
      <c:legendPos val="b"/>
      <c:layout>
        <c:manualLayout>
          <c:xMode val="edge"/>
          <c:yMode val="edge"/>
          <c:x val="4.2675430034055661E-2"/>
          <c:y val="0.64500902853269471"/>
          <c:w val="0.74993395809125285"/>
          <c:h val="0.34043703301602207"/>
        </c:manualLayout>
      </c:layout>
      <c:overlay val="0"/>
      <c:txPr>
        <a:bodyPr/>
        <a:lstStyle/>
        <a:p>
          <a:pPr>
            <a:defRPr lang="ru-RU" sz="16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>
        <a:lumMod val="95000"/>
      </a:schemeClr>
    </a:solidFill>
  </c:spPr>
  <c:txPr>
    <a:bodyPr/>
    <a:lstStyle/>
    <a:p>
      <a:pPr algn="ctr" rtl="0">
        <a:defRPr lang="ru-RU" sz="1973" b="1" i="0" u="none" strike="noStrike" kern="1200" baseline="0">
          <a:solidFill>
            <a:prstClr val="black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791" b="1" i="0" u="none" strike="noStrike" kern="12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r>
              <a:rPr lang="ru-RU" dirty="0" smtClean="0"/>
              <a:t>отчет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463347390984407"/>
          <c:y val="0.10891397991781331"/>
          <c:w val="0.75101708030700054"/>
          <c:h val="0.52313275106327328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8028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4177693833563672E-2"/>
                  <c:y val="-0.372432739777432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417533627710568E-2"/>
                  <c:y val="-2.253956754695415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13609320101195E-2"/>
                  <c:y val="7.986330081986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4061047913135054E-2"/>
                  <c:y val="-2.12738277789760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604215317538863E-2"/>
                  <c:y val="-2.2626058870927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329997352385123E-3"/>
                  <c:y val="-3.56883932038548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192696888669555E-2"/>
                  <c:y val="-6.35907802393057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54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Лист1!$A$3:$A$12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совок.доход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Доходы от продажи</c:v>
                </c:pt>
                <c:pt idx="7">
                  <c:v>Плата за нег.воз.окр.среды</c:v>
                </c:pt>
                <c:pt idx="8">
                  <c:v>Штрафы</c:v>
                </c:pt>
                <c:pt idx="9">
                  <c:v>Прочие неналоговые</c:v>
                </c:pt>
              </c:strCache>
            </c:strRef>
          </c:cat>
          <c:val>
            <c:numRef>
              <c:f>Лист1!$B$3:$B$12</c:f>
              <c:numCache>
                <c:formatCode>0.0%</c:formatCode>
                <c:ptCount val="10"/>
                <c:pt idx="0">
                  <c:v>0.29899999999999999</c:v>
                </c:pt>
                <c:pt idx="1">
                  <c:v>4.0000000000000001E-3</c:v>
                </c:pt>
                <c:pt idx="2">
                  <c:v>0.152</c:v>
                </c:pt>
                <c:pt idx="3">
                  <c:v>0.308</c:v>
                </c:pt>
                <c:pt idx="4">
                  <c:v>2E-3</c:v>
                </c:pt>
                <c:pt idx="5">
                  <c:v>0.183</c:v>
                </c:pt>
                <c:pt idx="6">
                  <c:v>2.5000000000000001E-2</c:v>
                </c:pt>
                <c:pt idx="7">
                  <c:v>1E-3</c:v>
                </c:pt>
                <c:pt idx="8">
                  <c:v>1E-3</c:v>
                </c:pt>
                <c:pt idx="9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2761">
          <a:noFill/>
        </a:ln>
      </c:spPr>
    </c:plotArea>
    <c:legend>
      <c:legendPos val="b"/>
      <c:legendEntry>
        <c:idx val="0"/>
        <c:txPr>
          <a:bodyPr/>
          <a:lstStyle/>
          <a:p>
            <a:pPr algn="just" rtl="0">
              <a:defRPr lang="ru-RU" sz="16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 rtl="0">
              <a:defRPr lang="ru-RU" sz="16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just" rtl="0">
              <a:defRPr lang="ru-RU" sz="16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3870019627574244E-2"/>
          <c:y val="0.63313218362516688"/>
          <c:w val="0.91849381032095401"/>
          <c:h val="0.35493612524065538"/>
        </c:manualLayout>
      </c:layout>
      <c:overlay val="0"/>
      <c:txPr>
        <a:bodyPr/>
        <a:lstStyle/>
        <a:p>
          <a:pPr algn="ctr" rtl="0">
            <a:defRPr lang="ru-RU" sz="16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>
        <a:lumMod val="95000"/>
      </a:schemeClr>
    </a:solidFill>
  </c:spPr>
  <c:txPr>
    <a:bodyPr/>
    <a:lstStyle/>
    <a:p>
      <a:pPr>
        <a:defRPr sz="161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145613963642547"/>
          <c:y val="0.14668481557436236"/>
          <c:w val="0.39911133696069806"/>
          <c:h val="0.77339160940154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2162360277699529E-3"/>
                  <c:y val="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738815576303026E-3"/>
                  <c:y val="-2.1430109418613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069767441860465E-3"/>
                  <c:y val="6.429144916976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069767441860465E-3"/>
                  <c:y val="1.285828983395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775636330342432E-3"/>
                  <c:y val="8.5721932226350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604651162790697E-3"/>
                  <c:y val="1.500133813961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8665537447353967E-3"/>
                  <c:y val="1.071524152829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94401208569859E-3"/>
                  <c:y val="1.714438644527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61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 на окружающую среду  </c:v>
                </c:pt>
                <c:pt idx="7">
                  <c:v>Доходы от продажи </c:v>
                </c:pt>
                <c:pt idx="8">
                  <c:v>Штрафы 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195932</c:v>
                </c:pt>
                <c:pt idx="1">
                  <c:v>3967</c:v>
                </c:pt>
                <c:pt idx="2">
                  <c:v>105257</c:v>
                </c:pt>
                <c:pt idx="3">
                  <c:v>284509</c:v>
                </c:pt>
                <c:pt idx="4">
                  <c:v>1625</c:v>
                </c:pt>
                <c:pt idx="5">
                  <c:v>175273</c:v>
                </c:pt>
                <c:pt idx="6" formatCode="General">
                  <c:v>597</c:v>
                </c:pt>
                <c:pt idx="7" formatCode="General">
                  <c:v>615</c:v>
                </c:pt>
                <c:pt idx="8" formatCode="General">
                  <c:v>610</c:v>
                </c:pt>
                <c:pt idx="9">
                  <c:v>15233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80286"/>
            </a:solidFill>
          </c:spPr>
          <c:invertIfNegative val="0"/>
          <c:dLbls>
            <c:dLbl>
              <c:idx val="0"/>
              <c:layout>
                <c:manualLayout>
                  <c:x val="2.943176204581953E-3"/>
                  <c:y val="-1.500140482261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426473270171246E-3"/>
                  <c:y val="-1.928742670633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447721179624665E-2"/>
                  <c:y val="-4.2860966113175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2181739470697495E-3"/>
                  <c:y val="-6.429144916976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61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 на окружающую среду  </c:v>
                </c:pt>
                <c:pt idx="7">
                  <c:v>Доходы от продажи </c:v>
                </c:pt>
                <c:pt idx="8">
                  <c:v>Штрафы 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#,##0.00</c:formatCode>
                <c:ptCount val="10"/>
                <c:pt idx="0" formatCode="#,##0">
                  <c:v>240171</c:v>
                </c:pt>
                <c:pt idx="1">
                  <c:v>3122.1</c:v>
                </c:pt>
                <c:pt idx="2">
                  <c:v>122432.2</c:v>
                </c:pt>
                <c:pt idx="3">
                  <c:v>247267.4</c:v>
                </c:pt>
                <c:pt idx="4">
                  <c:v>1796.1</c:v>
                </c:pt>
                <c:pt idx="5">
                  <c:v>147114.79999999999</c:v>
                </c:pt>
                <c:pt idx="6" formatCode="General">
                  <c:v>562.5</c:v>
                </c:pt>
                <c:pt idx="7">
                  <c:v>19947.2</c:v>
                </c:pt>
                <c:pt idx="8">
                  <c:v>1071.5</c:v>
                </c:pt>
                <c:pt idx="9">
                  <c:v>19776.099999999999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930704"/>
        <c:axId val="163093880"/>
      </c:barChart>
      <c:catAx>
        <c:axId val="26793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63093880"/>
        <c:crosses val="autoZero"/>
        <c:auto val="1"/>
        <c:lblAlgn val="ctr"/>
        <c:lblOffset val="100"/>
        <c:noMultiLvlLbl val="0"/>
      </c:catAx>
      <c:valAx>
        <c:axId val="163093880"/>
        <c:scaling>
          <c:logBase val="10"/>
          <c:orientation val="minMax"/>
          <c:max val="250000"/>
          <c:min val="1"/>
        </c:scaling>
        <c:delete val="0"/>
        <c:axPos val="b"/>
        <c:numFmt formatCode="#,##0" sourceLinked="1"/>
        <c:majorTickMark val="none"/>
        <c:minorTickMark val="none"/>
        <c:tickLblPos val="nextTo"/>
        <c:spPr>
          <a:ln w="8818"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67930704"/>
        <c:crosses val="autoZero"/>
        <c:crossBetween val="between"/>
        <c:majorUnit val="1000"/>
        <c:minorUnit val="10"/>
      </c:valAx>
    </c:plotArea>
    <c:legend>
      <c:legendPos val="t"/>
      <c:layout>
        <c:manualLayout>
          <c:xMode val="edge"/>
          <c:yMode val="edge"/>
          <c:x val="0.70012878038486404"/>
          <c:y val="1.2858280355405012E-2"/>
          <c:w val="0.18933588860106837"/>
          <c:h val="6.1060652906580484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668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250146417648209"/>
          <c:y val="1.4553763303858862E-2"/>
        </c:manualLayout>
      </c:layout>
      <c:overlay val="0"/>
      <c:txPr>
        <a:bodyPr/>
        <a:lstStyle/>
        <a:p>
          <a:pPr algn="ctr" rtl="0">
            <a:defRPr lang="ru-RU" sz="1973" b="1" i="0" u="none" strike="noStrike" kern="1200" baseline="0">
              <a:solidFill>
                <a:prstClr val="black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533822233611953"/>
          <c:y val="0.11556851398667839"/>
          <c:w val="0.66069290907367562"/>
          <c:h val="0.49757643555750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8028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</c:dPt>
          <c:dPt>
            <c:idx val="2"/>
            <c:bubble3D val="0"/>
            <c:spPr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9541884173462474E-2"/>
                  <c:y val="-0.195394946652500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157485377704858E-2"/>
                  <c:y val="2.47755733331844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398560380605109E-2"/>
                  <c:y val="8.85326663837885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689179314103683E-2"/>
                  <c:y val="-2.0415114303701521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782561723323258E-2"/>
                  <c:y val="-8.8053703266837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089112127753766E-2"/>
                  <c:y val="1.178527906239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5073786978685429E-2"/>
                  <c:y val="-1.7569212472134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381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0.38100000000000001</c:v>
                </c:pt>
                <c:pt idx="1">
                  <c:v>0.61799999999999999</c:v>
                </c:pt>
                <c:pt idx="2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477">
          <a:noFill/>
        </a:ln>
      </c:spPr>
    </c:plotArea>
    <c:legend>
      <c:legendPos val="b"/>
      <c:layout>
        <c:manualLayout>
          <c:xMode val="edge"/>
          <c:yMode val="edge"/>
          <c:x val="4.2675430034055661E-2"/>
          <c:y val="0.73425610005849418"/>
          <c:w val="0.74993395809125285"/>
          <c:h val="0.18106723081638854"/>
        </c:manualLayout>
      </c:layout>
      <c:overlay val="0"/>
      <c:txPr>
        <a:bodyPr/>
        <a:lstStyle/>
        <a:p>
          <a:pPr>
            <a:defRPr lang="ru-RU" sz="16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>
        <a:lumMod val="95000"/>
      </a:schemeClr>
    </a:solidFill>
  </c:spPr>
  <c:txPr>
    <a:bodyPr/>
    <a:lstStyle/>
    <a:p>
      <a:pPr algn="ctr" rtl="0">
        <a:defRPr lang="ru-RU" sz="1973" b="1" i="0" u="none" strike="noStrike" kern="1200" baseline="0">
          <a:solidFill>
            <a:prstClr val="black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791" b="1" i="0" u="none" strike="noStrike" kern="12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r>
              <a:rPr lang="ru-RU" dirty="0" smtClean="0"/>
              <a:t>отчет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463347390984407"/>
          <c:y val="0.10891397991781331"/>
          <c:w val="0.75101708030700054"/>
          <c:h val="0.52313275106327328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8028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4177693833563672E-2"/>
                  <c:y val="-0.372432739777432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417533627710568E-2"/>
                  <c:y val="-2.253956754695415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13609320101195E-2"/>
                  <c:y val="7.986330081986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4061047913135054E-2"/>
                  <c:y val="-2.12738277789760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604215317538863E-2"/>
                  <c:y val="-2.2626058870927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329997352385123E-3"/>
                  <c:y val="-3.56883932038548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192696888669555E-2"/>
                  <c:y val="-6.35907802393057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54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0.23799999999999999</c:v>
                </c:pt>
                <c:pt idx="1">
                  <c:v>0.76</c:v>
                </c:pt>
                <c:pt idx="2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2761">
          <a:noFill/>
        </a:ln>
      </c:spPr>
    </c:plotArea>
    <c:legend>
      <c:legendPos val="b"/>
      <c:legendEntry>
        <c:idx val="0"/>
        <c:txPr>
          <a:bodyPr/>
          <a:lstStyle/>
          <a:p>
            <a:pPr algn="just" rtl="0">
              <a:defRPr lang="ru-RU" sz="16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 rtl="0">
              <a:defRPr lang="ru-RU" sz="16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just" rtl="0">
              <a:defRPr lang="ru-RU" sz="16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3870019627574244E-2"/>
          <c:y val="0.73512882772061472"/>
          <c:w val="0.91849381032095401"/>
          <c:h val="0.18069177052616645"/>
        </c:manualLayout>
      </c:layout>
      <c:overlay val="0"/>
      <c:txPr>
        <a:bodyPr/>
        <a:lstStyle/>
        <a:p>
          <a:pPr algn="ctr" rtl="0">
            <a:defRPr lang="ru-RU" sz="16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>
        <a:lumMod val="95000"/>
      </a:schemeClr>
    </a:solidFill>
  </c:spPr>
  <c:txPr>
    <a:bodyPr/>
    <a:lstStyle/>
    <a:p>
      <a:pPr>
        <a:defRPr sz="161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5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2150" dirty="0" smtClean="0"/>
              <a:t>201</a:t>
            </a:r>
            <a:r>
              <a:rPr lang="en-US" sz="2150" dirty="0" smtClean="0"/>
              <a:t>7</a:t>
            </a:r>
            <a:endParaRPr lang="ru-RU" sz="2150" dirty="0"/>
          </a:p>
        </c:rich>
      </c:tx>
      <c:layout>
        <c:manualLayout>
          <c:xMode val="edge"/>
          <c:yMode val="edge"/>
          <c:x val="0.17985480924842248"/>
          <c:y val="2.6313762812265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74946738066449E-2"/>
          <c:y val="0.24257917576784291"/>
          <c:w val="0.57983855876086832"/>
          <c:h val="0.63953030984419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992</c:v>
                </c:pt>
                <c:pt idx="1">
                  <c:v>5417</c:v>
                </c:pt>
                <c:pt idx="2">
                  <c:v>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4277">
          <a:noFill/>
        </a:ln>
      </c:spPr>
    </c:plotArea>
    <c:legend>
      <c:legendPos val="r"/>
      <c:overlay val="0"/>
      <c:txPr>
        <a:bodyPr/>
        <a:lstStyle/>
        <a:p>
          <a:pPr>
            <a:defRPr sz="898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18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c:rich>
      </c:tx>
      <c:layout>
        <c:manualLayout>
          <c:xMode val="edge"/>
          <c:yMode val="edge"/>
          <c:x val="0.17440555414444162"/>
          <c:y val="1.2820179655760852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sz="995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smtClean="0"/>
              <a:t>2019</a:t>
            </a:r>
            <a:endParaRPr lang="en-US" dirty="0"/>
          </a:p>
        </c:rich>
      </c:tx>
      <c:layout>
        <c:manualLayout>
          <c:xMode val="edge"/>
          <c:yMode val="edge"/>
          <c:x val="0.20452929232902489"/>
          <c:y val="3.5286625207885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79528051671408E-2"/>
          <c:y val="0.25410058453921991"/>
          <c:w val="0.55455377634728731"/>
          <c:h val="0.56107451207141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811</c:v>
                </c:pt>
                <c:pt idx="1">
                  <c:v>5885</c:v>
                </c:pt>
                <c:pt idx="2">
                  <c:v>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w="25372">
          <a:noFill/>
        </a:ln>
      </c:spPr>
    </c:plotArea>
    <c:legend>
      <c:legendPos val="r"/>
      <c:layout>
        <c:manualLayout>
          <c:xMode val="edge"/>
          <c:yMode val="edge"/>
          <c:x val="0.63921127783555354"/>
          <c:y val="0.31786274463439818"/>
          <c:w val="0.28520180260486305"/>
          <c:h val="0.50536993686599985"/>
        </c:manualLayout>
      </c:layout>
      <c:overlay val="0"/>
      <c:txPr>
        <a:bodyPr/>
        <a:lstStyle/>
        <a:p>
          <a:pPr>
            <a:defRPr sz="994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0.79032</cdr:x>
      <cdr:y>0.1353</cdr:y>
    </cdr:from>
    <cdr:to>
      <cdr:x>0.89273</cdr:x>
      <cdr:y>0.18451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79208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0.84063</cdr:x>
      <cdr:y>0.1232</cdr:y>
    </cdr:from>
    <cdr:to>
      <cdr:x>0.97609</cdr:x>
      <cdr:y>0.18787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96350" y="750694"/>
          <a:ext cx="1224083" cy="394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r"/>
          <a:r>
            <a:rPr lang="ru-RU" sz="1600" dirty="0" smtClean="0"/>
            <a:t>122,7%</a:t>
          </a:r>
        </a:p>
        <a:p xmlns:a="http://schemas.openxmlformats.org/drawingml/2006/main">
          <a:pPr algn="r"/>
          <a:endParaRPr lang="ru-RU" sz="1100" dirty="0"/>
        </a:p>
      </cdr:txBody>
    </cdr:sp>
  </cdr:relSizeAnchor>
  <cdr:relSizeAnchor xmlns:cdr="http://schemas.openxmlformats.org/drawingml/2006/chartDrawing">
    <cdr:from>
      <cdr:x>0.89641</cdr:x>
      <cdr:y>0.22975</cdr:y>
    </cdr:from>
    <cdr:to>
      <cdr:x>0.97609</cdr:x>
      <cdr:y>0.28241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100405" y="1399935"/>
          <a:ext cx="720028" cy="320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175,7%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0.89365</cdr:x>
      <cdr:y>0.37542</cdr:y>
    </cdr:from>
    <cdr:to>
      <cdr:x>0.97333</cdr:x>
      <cdr:y>0.42421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75488" y="2287571"/>
          <a:ext cx="720028" cy="297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 94,1%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0.89641</cdr:x>
      <cdr:y>0.45967</cdr:y>
    </cdr:from>
    <cdr:to>
      <cdr:x>0.97609</cdr:x>
      <cdr:y>0.51266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100405" y="2800920"/>
          <a:ext cx="720028" cy="32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 84%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0.89641</cdr:x>
      <cdr:y>0.53726</cdr:y>
    </cdr:from>
    <cdr:to>
      <cdr:x>0.98406</cdr:x>
      <cdr:y>0.61107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100392" y="3145190"/>
          <a:ext cx="792088" cy="432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110,5%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0.89641</cdr:x>
      <cdr:y>0.62359</cdr:y>
    </cdr:from>
    <cdr:to>
      <cdr:x>0.98406</cdr:x>
      <cdr:y>0.68268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00405" y="3799739"/>
          <a:ext cx="792049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87%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0.89529</cdr:x>
      <cdr:y>0.6945</cdr:y>
    </cdr:from>
    <cdr:to>
      <cdr:x>0.99607</cdr:x>
      <cdr:y>0.89442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03480" y="4050767"/>
          <a:ext cx="900972" cy="116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116,3%</a:t>
          </a:r>
        </a:p>
        <a:p xmlns:a="http://schemas.openxmlformats.org/drawingml/2006/main">
          <a:endParaRPr lang="ru-RU" sz="1600" dirty="0"/>
        </a:p>
        <a:p xmlns:a="http://schemas.openxmlformats.org/drawingml/2006/main">
          <a:r>
            <a:rPr lang="ru-RU" sz="1600" dirty="0" smtClean="0"/>
            <a:t>78,7%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0.89529</cdr:x>
      <cdr:y>0.83663</cdr:y>
    </cdr:from>
    <cdr:to>
      <cdr:x>0.99333</cdr:x>
      <cdr:y>0.90627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003480" y="4879768"/>
          <a:ext cx="876477" cy="40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122,6%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0.21429</cdr:y>
    </cdr:from>
    <cdr:to>
      <cdr:x>0.325</cdr:x>
      <cdr:y>0.28571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648072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</cdr:x>
      <cdr:y>0.21429</cdr:y>
    </cdr:from>
    <cdr:to>
      <cdr:x>0.3</cdr:x>
      <cdr:y>0.28571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0.4375</cdr:x>
      <cdr:y>0.21429</cdr:y>
    </cdr:from>
    <cdr:to>
      <cdr:x>0.6125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60140" y="64807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0.83333</cdr:y>
    </cdr:from>
    <cdr:to>
      <cdr:x>0.55</cdr:x>
      <cdr:y>0.92857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52028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</cdr:x>
      <cdr:y>0.52381</cdr:y>
    </cdr:from>
    <cdr:to>
      <cdr:x>0.46154</cdr:x>
      <cdr:y>0.64783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9390" y="1455562"/>
          <a:ext cx="598594" cy="344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7024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0.02564</cdr:x>
      <cdr:y>0.25438</cdr:y>
    </cdr:from>
    <cdr:to>
      <cdr:x>0.18031</cdr:x>
      <cdr:y>0.35536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720080"/>
          <a:ext cx="434352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0.39942</cdr:x>
      <cdr:y>0.20351</cdr:y>
    </cdr:from>
    <cdr:to>
      <cdr:x>0.54138</cdr:x>
      <cdr:y>0.30448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1690" y="576064"/>
          <a:ext cx="398665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0.42138</cdr:x>
      <cdr:y>0.83947</cdr:y>
    </cdr:from>
    <cdr:to>
      <cdr:x>0.59722</cdr:x>
      <cdr:y>0.945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183367" y="2376264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0.06747</cdr:x>
      <cdr:y>0.21389</cdr:y>
    </cdr:from>
    <cdr:to>
      <cdr:x>0.23979</cdr:x>
      <cdr:y>0.32225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323" y="589650"/>
          <a:ext cx="496340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0.45159</cdr:x>
      <cdr:y>0.20896</cdr:y>
    </cdr:from>
    <cdr:to>
      <cdr:x>0.59454</cdr:x>
      <cdr:y>0.31732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300732" y="576064"/>
          <a:ext cx="411747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0.44992</cdr:x>
      <cdr:y>0.83586</cdr:y>
    </cdr:from>
    <cdr:to>
      <cdr:x>0.61843</cdr:x>
      <cdr:y>0.94034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295921" y="2304256"/>
          <a:ext cx="485342" cy="2880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0.26194</cdr:x>
      <cdr:y>0.52241</cdr:y>
    </cdr:from>
    <cdr:to>
      <cdr:x>0.44992</cdr:x>
      <cdr:y>0.62689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754467" y="1440160"/>
          <a:ext cx="541454" cy="28803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0.12919</cdr:x>
      <cdr:y>0.40856</cdr:y>
    </cdr:from>
    <cdr:to>
      <cdr:x>0.22679</cdr:x>
      <cdr:y>0.46573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48" y="1029320"/>
          <a:ext cx="28803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0.08039</cdr:x>
      <cdr:y>0.52289</cdr:y>
    </cdr:from>
    <cdr:to>
      <cdr:x>0.17799</cdr:x>
      <cdr:y>0.63722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232" y="1317352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0.00341</cdr:x>
      <cdr:y>0.26958</cdr:y>
    </cdr:from>
    <cdr:to>
      <cdr:x>0.2718</cdr:x>
      <cdr:y>0.36407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11" y="854190"/>
          <a:ext cx="811662" cy="299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0.02381</cdr:x>
      <cdr:y>0.79587</cdr:y>
    </cdr:from>
    <cdr:to>
      <cdr:x>0.2619</cdr:x>
      <cdr:y>0.92665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2521612"/>
          <a:ext cx="720080" cy="414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0.38095</cdr:x>
      <cdr:y>0.18182</cdr:y>
    </cdr:from>
    <cdr:to>
      <cdr:x>0.57615</cdr:x>
      <cdr:y>0.26756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064" y="576124"/>
          <a:ext cx="590321" cy="271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0.45238</cdr:x>
      <cdr:y>0.79545</cdr:y>
    </cdr:from>
    <cdr:to>
      <cdr:x>0.67198</cdr:x>
      <cdr:y>0.90978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68152" y="2520280"/>
          <a:ext cx="664140" cy="36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0.17551</cdr:x>
      <cdr:y>0.24637</cdr:y>
    </cdr:from>
    <cdr:to>
      <cdr:x>0.50974</cdr:x>
      <cdr:y>0.32027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0170" y="720080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0.13181</cdr:x>
      <cdr:y>0.19709</cdr:y>
    </cdr:from>
    <cdr:to>
      <cdr:x>0.46604</cdr:x>
      <cdr:y>0.271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0611" y="576064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0.09625</cdr:x>
      <cdr:y>0.19709</cdr:y>
    </cdr:from>
    <cdr:to>
      <cdr:x>0.27675</cdr:x>
      <cdr:y>0.2993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3326" y="576064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0.41209</cdr:x>
      <cdr:y>0.19709</cdr:y>
    </cdr:from>
    <cdr:to>
      <cdr:x>0.55471</cdr:x>
      <cdr:y>0.2993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7422" y="576064"/>
          <a:ext cx="390178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0.49105</cdr:x>
      <cdr:y>0.76373</cdr:y>
    </cdr:from>
    <cdr:to>
      <cdr:x>0.67155</cdr:x>
      <cdr:y>0.86594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343446" y="2232248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0.25417</cdr:x>
      <cdr:y>0.49273</cdr:y>
    </cdr:from>
    <cdr:to>
      <cdr:x>0.43467</cdr:x>
      <cdr:y>0.59494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5374" y="1440160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0"/>
            <a:ext cx="2945184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BDF1-BFDF-4BF4-A46E-72A04710D74A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4" y="4690389"/>
            <a:ext cx="5439089" cy="4442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199"/>
            <a:ext cx="2945184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379199"/>
            <a:ext cx="2945184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6C77-C6DD-4DA1-B8F4-6EA535A3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566C1-A001-4A88-947E-CB0339D56E42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2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AAB08-8004-415C-8C5F-C7AC3A93E843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1%D1%8E%D0%B4%D0%B6%D0%B5%D1%82%20%D0%BA%D0%B0%D1%80%D1%82%D0%B8%D0%BD%D0%BA%D0%B8&amp;noreask=1&amp;img_url=http://www.novostimira.com.ua/images/news/1368695774_719.jpg&amp;pos=22&amp;rpt=simage&amp;lr=24&amp;nojs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static8.depositphotos.com/1403931/898/i/950/depositphotos_8980106-Budget-holidays.jpg&amp;p=2&amp;text=%D0%B1%D1%8E%D0%B4%D0%B6%D0%B5%D1%82%20%D0%BA%D0%B0%D1%80%D1%82%D0%B8%D0%BD%D0%BA%D0%B8&amp;noreask=1&amp;pos=68&amp;lr=24&amp;rpt=simage&amp;noj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shkolu.ru/user/lavr63-66/file/529707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Бюджет для </a:t>
            </a:r>
            <a:r>
              <a:rPr lang="ru-RU" sz="6600" dirty="0" smtClean="0">
                <a:solidFill>
                  <a:schemeClr val="bg1"/>
                </a:solidFill>
              </a:rPr>
              <a:t>граждан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Отчет об исполнении бюджета городского округа Котельники Московской области </a:t>
            </a:r>
          </a:p>
          <a:p>
            <a:pPr marL="137160" indent="0" algn="ctr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 2017 год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7551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Исполнение по налоговым и неналоговым доходам (</a:t>
            </a:r>
            <a:r>
              <a:rPr lang="ru-RU" sz="24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2400" b="1" dirty="0" smtClean="0">
                <a:solidFill>
                  <a:schemeClr val="bg1"/>
                </a:solidFill>
              </a:rPr>
              <a:t>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099112"/>
              </p:ext>
            </p:extLst>
          </p:nvPr>
        </p:nvGraphicFramePr>
        <p:xfrm>
          <a:off x="107504" y="836713"/>
          <a:ext cx="8899684" cy="5857011"/>
        </p:xfrm>
        <a:graphic>
          <a:graphicData uri="http://schemas.openxmlformats.org/drawingml/2006/table">
            <a:tbl>
              <a:tblPr/>
              <a:tblGrid>
                <a:gridCol w="5371214"/>
                <a:gridCol w="1209526"/>
                <a:gridCol w="1180567"/>
                <a:gridCol w="1138377"/>
              </a:tblGrid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017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017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И НЕНАЛОГОВЫЕ ДОХОДЫ, в том числе: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987 675,0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803 272,7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81,3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695 701,0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614 800,6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88,3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8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235 118,0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240 171,0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Акцизы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на нефтепродукты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343,0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3 122,1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93,4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совокупный доход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124 201,0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122 432,2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98,6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имущество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331 639,0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247 267,4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1 400,0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1 796,1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128,3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Задолженность по отмененным доходам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НЕНАЛОГОВЫЕ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291 974,0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188 472,1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174 642,0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147 114,8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5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562,5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23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31 000,0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19 947,2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64,3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3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1 200,0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1 071,5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89,3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Прочие неналоговые  доходы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84 532,0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19 776,1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23,4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667 852,8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521 040,5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255 000,8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124 921,7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413 188,0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396 454,5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1 500,0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1 500,0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1944"/>
            <a:ext cx="7916380" cy="7334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Структура налоговых и неналоговых доходов</a:t>
            </a:r>
            <a:endParaRPr lang="ru-RU" sz="2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957921"/>
              </p:ext>
            </p:extLst>
          </p:nvPr>
        </p:nvGraphicFramePr>
        <p:xfrm>
          <a:off x="107504" y="836712"/>
          <a:ext cx="453425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774557"/>
              </p:ext>
            </p:extLst>
          </p:nvPr>
        </p:nvGraphicFramePr>
        <p:xfrm>
          <a:off x="4788024" y="836712"/>
          <a:ext cx="421549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61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5519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+mn-lt"/>
              </a:rPr>
              <a:t>Динамика поступления доходов </a:t>
            </a:r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2000" b="1" dirty="0" smtClean="0">
                <a:solidFill>
                  <a:schemeClr val="bg1"/>
                </a:solidFill>
              </a:rPr>
              <a:t>.)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564392"/>
              </p:ext>
            </p:extLst>
          </p:nvPr>
        </p:nvGraphicFramePr>
        <p:xfrm>
          <a:off x="96912" y="836712"/>
          <a:ext cx="89395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51" y="116632"/>
            <a:ext cx="8840367" cy="86409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Межбюджетные трансферты (безвозмездные поступления) – это средства одного бюджета бюджетной системы РФ, </a:t>
            </a:r>
            <a:b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перечисляемые другому бюджету бюджетной системы РФ</a:t>
            </a:r>
            <a:endParaRPr lang="ru-RU" sz="16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22194"/>
            <a:ext cx="7812290" cy="3601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656136" y="1441450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1250" y="1844198"/>
            <a:ext cx="1936505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600" b="1" dirty="0" err="1" smtClean="0"/>
              <a:t>софинансирова-ния</a:t>
            </a:r>
            <a:r>
              <a:rPr lang="ru-RU" sz="1600" b="1" dirty="0" smtClean="0"/>
              <a:t> </a:t>
            </a:r>
            <a:r>
              <a:rPr lang="ru-RU" sz="1600" b="1" dirty="0"/>
              <a:t>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1126" y="1839194"/>
            <a:ext cx="1873431" cy="2800767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Дотации – межбюджетные трансферты, </a:t>
            </a:r>
            <a:r>
              <a:rPr lang="ru-RU" sz="1600" b="1" dirty="0" smtClean="0"/>
              <a:t>предоставляемые </a:t>
            </a:r>
            <a:r>
              <a:rPr lang="ru-RU" sz="1600" b="1" dirty="0"/>
              <a:t>на </a:t>
            </a:r>
            <a:r>
              <a:rPr lang="ru-RU" sz="1600" b="1" dirty="0" smtClean="0"/>
              <a:t>безвозмездной </a:t>
            </a:r>
            <a:r>
              <a:rPr lang="ru-RU" sz="1600" b="1" dirty="0"/>
              <a:t>и безвозвратной основе без установления направлений и (или) условий их </a:t>
            </a:r>
            <a:r>
              <a:rPr lang="ru-RU" sz="1600" b="1" dirty="0" smtClean="0"/>
              <a:t>использования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15536" y="1839681"/>
            <a:ext cx="2791694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8454" y="1839681"/>
            <a:ext cx="1861038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Иные межбюджетные трансферты – средства, </a:t>
            </a:r>
            <a:r>
              <a:rPr lang="ru-RU" sz="1600" b="1" dirty="0" smtClean="0"/>
              <a:t>предоставляемые </a:t>
            </a:r>
            <a:r>
              <a:rPr lang="ru-RU" sz="1600" b="1" dirty="0"/>
              <a:t>одним бюджетом бюджетной системы Российской Федерации другому бюджету бюджетной системы Российской </a:t>
            </a:r>
            <a:r>
              <a:rPr lang="ru-RU" sz="1600" b="1" dirty="0" smtClean="0"/>
              <a:t>Федерации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266689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35020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857837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08720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Исполнение по безвозмездным поступлениям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941738"/>
              </p:ext>
            </p:extLst>
          </p:nvPr>
        </p:nvGraphicFramePr>
        <p:xfrm>
          <a:off x="107503" y="1268760"/>
          <a:ext cx="8856985" cy="42367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07480"/>
                <a:gridCol w="1604198"/>
                <a:gridCol w="1673945"/>
                <a:gridCol w="871362"/>
              </a:tblGrid>
              <a:tr h="833457">
                <a:tc>
                  <a:txBody>
                    <a:bodyPr/>
                    <a:lstStyle/>
                    <a:p>
                      <a:endParaRPr lang="ru-RU" sz="24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План 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ru-RU" sz="1800" b="0" dirty="0" err="1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тыс.руб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ru-RU" sz="18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Отчет 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ru-RU" sz="1800" b="0" dirty="0" err="1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тыс.руб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ru-RU" sz="18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%</a:t>
                      </a:r>
                      <a:endParaRPr lang="ru-RU" sz="24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927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Безвозмездные поступления, </a:t>
                      </a:r>
                    </a:p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из них: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667 852,8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521 040,5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65982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Субсидии  бюджетам бюджетной системы Российской</a:t>
                      </a:r>
                      <a:r>
                        <a:rPr lang="ru-RU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 Федерации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255 000,8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124 921,7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65982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Субвенции бюджетам субъектов РФ и муниципальных образований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413 188,0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396 454,5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41671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1 500,0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1 500,0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93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Возврат остатков субсидий, субвенций и иных межбюджетных трансфертов прошлых лет</a:t>
                      </a:r>
                    </a:p>
                    <a:p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1 836,0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-1 835,7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1603" y="116632"/>
            <a:ext cx="7916380" cy="63873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Структура безвозмездных поступлений</a:t>
            </a:r>
            <a:endParaRPr lang="ru-RU" sz="2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3274"/>
              </p:ext>
            </p:extLst>
          </p:nvPr>
        </p:nvGraphicFramePr>
        <p:xfrm>
          <a:off x="107504" y="836712"/>
          <a:ext cx="453425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062203"/>
              </p:ext>
            </p:extLst>
          </p:nvPr>
        </p:nvGraphicFramePr>
        <p:xfrm>
          <a:off x="4788024" y="836712"/>
          <a:ext cx="421549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eaLnBrk="0" hangingPunct="0">
              <a:defRPr/>
            </a:pP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налоговых и неналоговых доходов бюджета городского округа Котельники Московской области на душу населения</a:t>
            </a:r>
          </a:p>
        </p:txBody>
      </p:sp>
      <p:pic>
        <p:nvPicPr>
          <p:cNvPr id="5" name="Picture 39" descr="Картинки по запросу фото рука и день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7830"/>
            <a:ext cx="2962672" cy="46332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53405"/>
              </p:ext>
            </p:extLst>
          </p:nvPr>
        </p:nvGraphicFramePr>
        <p:xfrm>
          <a:off x="3574231" y="1637830"/>
          <a:ext cx="5112569" cy="4633261"/>
        </p:xfrm>
        <a:graphic>
          <a:graphicData uri="http://schemas.openxmlformats.org/drawingml/2006/table">
            <a:tbl>
              <a:tblPr/>
              <a:tblGrid>
                <a:gridCol w="1315829"/>
                <a:gridCol w="1472154"/>
                <a:gridCol w="1162226"/>
                <a:gridCol w="1162360"/>
              </a:tblGrid>
              <a:tr h="1840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населения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01.01.2018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г. (чел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сумма налоговых и неналоговых доходов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 расчете на 1 жителя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85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44 967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1 324,31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34,58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54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Люберцы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291 510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7 954,02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32,08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1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51 306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1 494,60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30,12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403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51 306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1 354,64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30,12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3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ru-RU" altLang="ru-RU" sz="2400" b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Предоставление налоговых льгот физическим лицам на территории городского округа Котельники Московской области  (выпадающие доходы) тыс. руб.</a:t>
            </a:r>
            <a:endParaRPr lang="ru-RU" sz="2400" b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833452"/>
              </p:ext>
            </p:extLst>
          </p:nvPr>
        </p:nvGraphicFramePr>
        <p:xfrm>
          <a:off x="457200" y="2204864"/>
          <a:ext cx="2530624" cy="27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712240"/>
              </p:ext>
            </p:extLst>
          </p:nvPr>
        </p:nvGraphicFramePr>
        <p:xfrm>
          <a:off x="3347865" y="2204864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19387"/>
              </p:ext>
            </p:extLst>
          </p:nvPr>
        </p:nvGraphicFramePr>
        <p:xfrm>
          <a:off x="6180882" y="2060848"/>
          <a:ext cx="2735860" cy="292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2212" y="5373216"/>
            <a:ext cx="8784530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204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5"/>
            <a:ext cx="8784976" cy="576062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Исполнение бюджета по расходам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46038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</a:pPr>
            <a:endParaRPr lang="ru-RU" sz="7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17682"/>
              </p:ext>
            </p:extLst>
          </p:nvPr>
        </p:nvGraphicFramePr>
        <p:xfrm>
          <a:off x="179512" y="908720"/>
          <a:ext cx="8784977" cy="5723218"/>
        </p:xfrm>
        <a:graphic>
          <a:graphicData uri="http://schemas.openxmlformats.org/drawingml/2006/table">
            <a:tbl>
              <a:tblPr/>
              <a:tblGrid>
                <a:gridCol w="4608512"/>
                <a:gridCol w="1394519"/>
                <a:gridCol w="1358679"/>
                <a:gridCol w="1423267"/>
              </a:tblGrid>
              <a:tr h="713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(тыс.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Отчет 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(тыс.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РАСХОДЫ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, всего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1 753 798,3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1380601,8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78,7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376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442,3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277 665,9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73,8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17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оборона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1 621,4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1 621,4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23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безопасность  и     правоохранительная деятельность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19 877,1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17,974,8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90,4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3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экономика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18 540,4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15 268,0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82,3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Жилищно-коммунальное хозяйство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161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381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124 910,2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77,4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Охрана окружающей среды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170,0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168,6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99,2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Образование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812 985,4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637 507,6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337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Культура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и  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кинематография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70 674,5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67 476,3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95,5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Здравоохранение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9 960,0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6 390,5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64,2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Социальная политика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45 649,0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40 464,7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88,6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Физическая культура и спорт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163 243,1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117 912,6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72,2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Обслуживание муниципального долга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13 499,1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13 496,2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Межбюджетные трансферты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59 745,0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59 745,0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Информация по выплатам отдельным </a:t>
            </a:r>
            <a:r>
              <a:rPr lang="ru-RU" alt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alt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alt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категориям </a:t>
            </a:r>
            <a:r>
              <a:rPr lang="ru-RU" altLang="ru-RU" sz="24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граждан </a:t>
            </a:r>
            <a:endParaRPr lang="ru-RU" sz="2400" b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93777"/>
              </p:ext>
            </p:extLst>
          </p:nvPr>
        </p:nvGraphicFramePr>
        <p:xfrm>
          <a:off x="457200" y="954586"/>
          <a:ext cx="8229600" cy="5505915"/>
        </p:xfrm>
        <a:graphic>
          <a:graphicData uri="http://schemas.openxmlformats.org/drawingml/2006/table">
            <a:tbl>
              <a:tblPr/>
              <a:tblGrid>
                <a:gridCol w="3754760"/>
                <a:gridCol w="1296144"/>
                <a:gridCol w="864096"/>
                <a:gridCol w="1267457"/>
                <a:gridCol w="1047143"/>
              </a:tblGrid>
              <a:tr h="89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2016 году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2017 году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0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Возмещение расходов за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найм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поднайм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897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890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14081,7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832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13010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8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771,2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1158,8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16155,2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8118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6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2054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2055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2064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5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1174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9094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1781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14165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86093"/>
            <a:ext cx="8075240" cy="599721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Что такое бюджет ?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11561" y="1116726"/>
            <a:ext cx="2730002" cy="15001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918597" y="1116726"/>
            <a:ext cx="2761340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другие), капитальное строительство и другие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2885836"/>
            <a:ext cx="672616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БЮДЖЕТ</a:t>
            </a:r>
            <a:r>
              <a:rPr lang="ru-RU" sz="1600" dirty="0"/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1160" y="4096263"/>
            <a:ext cx="257564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если расходная часть превышает доходную, то бюджет формируется с </a:t>
            </a:r>
            <a:r>
              <a:rPr lang="ru-RU" sz="1600" b="1" dirty="0"/>
              <a:t>ДЕФИЦИТОМ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205" y="5857893"/>
            <a:ext cx="76493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Сбалансированность бюджета по доходам и расходам – основополагающее требование, предъявляемое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к органам, составляющим и утверждающим бюджет </a:t>
            </a:r>
          </a:p>
        </p:txBody>
      </p:sp>
      <p:pic>
        <p:nvPicPr>
          <p:cNvPr id="8214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31" y="4108821"/>
            <a:ext cx="9759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m7-tub-ru.yandex.net/i?id=45731032-5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24" y="1350848"/>
            <a:ext cx="23138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4096263"/>
            <a:ext cx="257564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</a:rPr>
              <a:t>превышение доходов над расходами образует </a:t>
            </a:r>
            <a:r>
              <a:rPr lang="ru-RU" sz="1600" b="1" dirty="0">
                <a:solidFill>
                  <a:prstClr val="black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6068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75" y="1196752"/>
            <a:ext cx="8707842" cy="4968553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	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Расходование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бюджетных средств в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2017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году происходило в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условиях режима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экономного и рационального использования бюджетных средств, проведения оптимизации расходных обязательств, ограничения принятия новых расходных обязательств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Расходная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часть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исполнена за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2017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 в объеме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1 380 601,8 тыс.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руб., что составило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78,8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к плану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года. 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 городского округа сохраняет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свою социальную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направленность, которая за 2017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 составила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54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 общего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объема расходов. Наиболее значимые объемы бюджетных ассигнований были использованы по следующим направлениям: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образование 637 507,6 тыс. рублей (46,2% в расходах бюджета);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культура  67 476,3 тыс. рублей (4,9%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расходах бюджета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социальная политика 40 464,7 тыс. рублей (2,9%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расходах бюджета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5"/>
            <a:ext cx="8784976" cy="5760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smtClean="0">
                <a:solidFill>
                  <a:schemeClr val="bg1"/>
                </a:solidFill>
              </a:rPr>
              <a:t>Исполнение бюджета по расходам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64" y="188640"/>
            <a:ext cx="8794524" cy="79208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n-lt"/>
              </a:rPr>
              <a:t>Объекты общественного значения, реализуемые на территории городского округа Котельники Московской области</a:t>
            </a:r>
          </a:p>
        </p:txBody>
      </p:sp>
      <p:pic>
        <p:nvPicPr>
          <p:cNvPr id="5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964" y="1124744"/>
            <a:ext cx="4053929" cy="23275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0" y="1124744"/>
            <a:ext cx="4608512" cy="232568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 flipH="1">
            <a:off x="100341" y="3645024"/>
            <a:ext cx="4123552" cy="292243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В Котельниках в 2017 году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завершается строительство физкультурно-оздоровительного комплекса с универсальным спортивным залом. Строительство ведется по соседству со стадионом «Русские газоны – Котельники» в микрорайоне Силикат.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Строительство </a:t>
            </a:r>
            <a:r>
              <a:rPr lang="ru-RU" sz="1400" dirty="0" err="1" smtClean="0">
                <a:solidFill>
                  <a:schemeClr val="bg1"/>
                </a:solidFill>
              </a:rPr>
              <a:t>ФОКа</a:t>
            </a:r>
            <a:r>
              <a:rPr lang="ru-RU" sz="1400" dirty="0" smtClean="0">
                <a:solidFill>
                  <a:schemeClr val="bg1"/>
                </a:solidFill>
              </a:rPr>
              <a:t> ведется в рамках государственной программы Московской области «Спорт Подмосковья».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Объем финансирования, направленного на реализацию данного проекта, составил 164 471 млн. руб.: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- средства бюджета Московской области: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106 893 млн. руб.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- средства бюджета городского округа Котельники: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57 578 мил.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8480" y="3598300"/>
            <a:ext cx="46160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Котельниках </a:t>
            </a: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2017 году </a:t>
            </a:r>
            <a:r>
              <a:rPr lang="ru-RU" sz="1300" dirty="0" smtClean="0">
                <a:solidFill>
                  <a:schemeClr val="bg1"/>
                </a:solidFill>
              </a:rPr>
              <a:t>в </a:t>
            </a:r>
            <a:r>
              <a:rPr lang="ru-RU" sz="1300" dirty="0">
                <a:solidFill>
                  <a:schemeClr val="bg1"/>
                </a:solidFill>
              </a:rPr>
              <a:t>рамках государственной программы Московской области «Спорт </a:t>
            </a:r>
            <a:r>
              <a:rPr lang="ru-RU" sz="1300" dirty="0" smtClean="0">
                <a:solidFill>
                  <a:schemeClr val="bg1"/>
                </a:solidFill>
              </a:rPr>
              <a:t>Подмосковья» </a:t>
            </a: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началось  строительство </a:t>
            </a: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трехэтажной пристройки к средней общеобразовательной школе №2 на 300 мест.</a:t>
            </a:r>
            <a:endParaRPr lang="ru-RU" altLang="ru-RU" sz="13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В новом корпусе будет 14 классных помещений, три игровые развивающие комнаты для детей младшего школьного возраста, столовая с пищеблоком, а также </a:t>
            </a: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хореографический </a:t>
            </a: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лекционный </a:t>
            </a: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залы. Основное здание школы и новый корпус будут связаны между собой переходом. </a:t>
            </a:r>
            <a:endParaRPr lang="ru-RU" altLang="ru-RU" sz="13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Стоимость строительно-монтажных работ – более </a:t>
            </a: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en-US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89</a:t>
            </a: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млн. рублей. На 30% работы финансируются за счет средств городского бюджета, на 70% – из бюджета Московской области.</a:t>
            </a:r>
            <a:endParaRPr lang="ru-RU" altLang="ru-RU" sz="13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По проекту подрядчик завершит строительство </a:t>
            </a:r>
            <a:r>
              <a:rPr lang="ru-RU" alt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2018 году. </a:t>
            </a: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endParaRPr lang="ru-RU" alt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360" y="332656"/>
            <a:ext cx="8435280" cy="50405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61525"/>
              </p:ext>
            </p:extLst>
          </p:nvPr>
        </p:nvGraphicFramePr>
        <p:xfrm>
          <a:off x="107503" y="1120389"/>
          <a:ext cx="8856984" cy="559734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52329"/>
                <a:gridCol w="792088"/>
                <a:gridCol w="720080"/>
                <a:gridCol w="952171"/>
                <a:gridCol w="3440316"/>
              </a:tblGrid>
              <a:tr h="6323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619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Муниципальная программа  «Создание условий для оказания медицинской помощи населению городского округа Котельники Московской области на 2015-2019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9 960,0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6 390,5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Неполное освоение средств по мероприятию «Обеспечение полноценным питанием беременных женщин, кормящих матерей, а так же детей в возрасте до 3-х лет» связано со снижением цены контракта, сложившейся в результате</a:t>
                      </a:r>
                      <a:r>
                        <a:rPr lang="ru-RU" sz="1400" b="0" u="none" strike="noStrike" baseline="0" dirty="0" smtClean="0">
                          <a:effectLst/>
                          <a:latin typeface="+mn-lt"/>
                        </a:rPr>
                        <a:t> конкурсных процедур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532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Муниципальная программа «Культура городского округа Котельники Московской области на 2017-2021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99 095,5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95 285,5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Мероприятия данной программы выполнены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полном объему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312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 smtClean="0">
                          <a:effectLst/>
                          <a:latin typeface="+mn-lt"/>
                        </a:rPr>
                        <a:t>Муниципальная программа «Образование городского округа Котельники Московской области на 2017-2021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698720,4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534364,6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данной программе были запланированы бюджетные ассигнования на строительство корпуса пристройки к МБУ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Котельниковская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 №2», неисполнение плановых показателей связано с тем, что генеральным подрядчиком допущено отставание по срокам выполнения работ (по объективным причинам) по строительству вышеуказанного объекта.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чего, было принято решение о переносе сроков выполнения работ по строительству на 2018 и 2019 годы.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763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84,9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9006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343966"/>
              </p:ext>
            </p:extLst>
          </p:nvPr>
        </p:nvGraphicFramePr>
        <p:xfrm>
          <a:off x="142999" y="889078"/>
          <a:ext cx="8821490" cy="58522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99976"/>
                <a:gridCol w="710154"/>
                <a:gridCol w="729904"/>
                <a:gridCol w="941131"/>
                <a:gridCol w="2940325"/>
              </a:tblGrid>
              <a:tr h="6624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Отчет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мероприятия </a:t>
                      </a:r>
                      <a:r>
                        <a:rPr lang="ru-RU" sz="1400" u="none" strike="noStrike" dirty="0">
                          <a:effectLst/>
                        </a:rPr>
                        <a:t>программы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58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Муниципальная программа «Социальная защита населения городского округа Котельники Московской области» на 2017-2021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25258,0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23091,6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91,4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По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мероприятию «Организация проведения социально значимых мероприятий, посвященных знаменательным событиям и памятным датам» экономия сложилась в результате проведения конкурсных процедур, по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м</a:t>
                      </a:r>
                      <a:r>
                        <a:rPr lang="ru-RU" sz="1400" u="none" strike="noStrike" dirty="0" smtClean="0">
                          <a:effectLst/>
                        </a:rPr>
                        <a:t>ероприятию «Социальная поддержка граждан льготных категорий и граждан, оказавшихся в трудной жизненной ситуации на основе адресного подхода» неполное освоение средств обусловлено, тем что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фактическое количество получателей выплат сложилось меньше запланированного количества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730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Муниципальная программа «Спорт в городском округе Котельники Московской области на 2017-2021 годы»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253204,1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194512,5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Низкий процент неисполнения связан с задержкой сроков и увеличением объемов выполнения работ по строительству ФОК с универсальным спортивным залом (расходы по данному мероприятию осуществлены в соответствии с фактически выполненным объемом работ)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7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656459"/>
              </p:ext>
            </p:extLst>
          </p:nvPr>
        </p:nvGraphicFramePr>
        <p:xfrm>
          <a:off x="116482" y="1124744"/>
          <a:ext cx="8848006" cy="55877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35758"/>
                <a:gridCol w="778838"/>
                <a:gridCol w="744977"/>
                <a:gridCol w="934048"/>
                <a:gridCol w="2954385"/>
              </a:tblGrid>
              <a:tr h="665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Отчет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3277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 в городском округе Котельники Московской области на 2017-2021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20656,5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15703,4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осуществлялись в соответствии с выполненным объемом работ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860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«Экология и окружающая среда городского округа Котельники Московской области на 2017-2021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168,6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Мероприятия данной программы выполнены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полном объему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526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«Безопасность городского округа Котельники Московской области 2017-2021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22887,1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17974,8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-экономией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процедур;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-не освоением резервного фонда администрации городского округа Котельники Московской области на предупреждение и ликвидацию чрезвычайных ситуаций и последствий стихийных бедствий по причине отсутствия указанных ситуаций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081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84,9</a:t>
                      </a: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9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609793"/>
              </p:ext>
            </p:extLst>
          </p:nvPr>
        </p:nvGraphicFramePr>
        <p:xfrm>
          <a:off x="179511" y="908721"/>
          <a:ext cx="8712969" cy="56090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47614"/>
                <a:gridCol w="702659"/>
                <a:gridCol w="772925"/>
                <a:gridCol w="933167"/>
                <a:gridCol w="2856604"/>
              </a:tblGrid>
              <a:tr h="834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Отчет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342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«Жилище городского округа Котельники Московской области» на 2017-2027 годы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10864,0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10137,7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экономией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501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«Развитие жилищно- коммунального хозяйства городского округа Котельники Московской области на 2017-2021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160161,0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123869,4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осуществлялись в соответствии с выполненным объемом работ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342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«Предпринимательство  городского округа Котельники Московской области» на 2017-2021 годы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902,0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722,8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80,1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экономией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293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«Муниципальное управление» на 2017-2021 годы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261895,8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238955,8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91,2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осуществлялись в соответствии с выполненным объемом работ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153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84,9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1805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19754"/>
              </p:ext>
            </p:extLst>
          </p:nvPr>
        </p:nvGraphicFramePr>
        <p:xfrm>
          <a:off x="179512" y="1318458"/>
          <a:ext cx="8856984" cy="37238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83808"/>
                <a:gridCol w="753023"/>
                <a:gridCol w="681306"/>
                <a:gridCol w="1026479"/>
                <a:gridCol w="3312368"/>
              </a:tblGrid>
              <a:tr h="6721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1885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 «Энергосбережение и повышение энергетической эффективности в городском округе Котельники Московской области на 2015-2019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405,9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Мероприятия данной программы выполнены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полном объеме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7053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«Развитие и функционирование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дорожно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транспортного комплекса городского округа Котельники Московской области на 2017-2021 годы»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13851,0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12191,6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осуществлялись в соответствии с выполненным объемом работ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3530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24 992,0</a:t>
                      </a: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84,9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4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736" y="136997"/>
            <a:ext cx="7772400" cy="648071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+mn-lt"/>
              </a:rPr>
              <a:t>Расходы на образование</a:t>
            </a:r>
            <a:endParaRPr lang="ru-RU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eaLnBrk="1" hangingPunct="1">
              <a:lnSpc>
                <a:spcPct val="90000"/>
              </a:lnSpc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Оказание услуг в сфере образования осуществляют</a:t>
            </a:r>
            <a:r>
              <a:rPr lang="ru-RU" sz="22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135" y="2276476"/>
            <a:ext cx="19940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 </a:t>
            </a:r>
            <a:r>
              <a:rPr lang="ru-RU" dirty="0"/>
              <a:t>дошкольных организаций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2622" y="2276874"/>
            <a:ext cx="23185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  учреждения </a:t>
            </a:r>
            <a:r>
              <a:rPr lang="ru-RU" dirty="0"/>
              <a:t>общего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4316" y="2276872"/>
            <a:ext cx="25258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  <a:r>
              <a:rPr lang="ru-RU" dirty="0" smtClean="0"/>
              <a:t>  учреждения </a:t>
            </a:r>
            <a:r>
              <a:rPr lang="ru-RU" dirty="0"/>
              <a:t>дополнительного образования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953359" y="1581150"/>
            <a:ext cx="446942" cy="6556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77105" y="1560513"/>
            <a:ext cx="446942" cy="5016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79982" y="1589089"/>
            <a:ext cx="446942" cy="68738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6" name="Picture 28" descr="http://balobr.ucoz.ru/foto-2014/news/DSC_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3716339"/>
            <a:ext cx="2879481" cy="16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30" descr="http://balobr.ucoz.ru/foto-2014/news/IMG_3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46" y="3716339"/>
            <a:ext cx="2595197" cy="16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32" descr="http://balobr.ucoz.ru/foto-2014/news/P6023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05" y="3716339"/>
            <a:ext cx="2979126" cy="187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0892" y="5805264"/>
            <a:ext cx="38750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Объем расходов на </a:t>
            </a: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4600576" y="5851430"/>
            <a:ext cx="392430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 План  – 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</a:rPr>
              <a:t>812 982,4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 тыс. рублей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Исполнено  – 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</a:rPr>
              <a:t>637 507,6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697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41737" cy="72008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Направление расходов в сфере образования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341737" cy="440120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	Расходы </a:t>
            </a:r>
            <a:r>
              <a:rPr lang="ru-RU" sz="2000" dirty="0">
                <a:solidFill>
                  <a:schemeClr val="bg1"/>
                </a:solidFill>
              </a:rPr>
              <a:t>по разделу </a:t>
            </a:r>
            <a:r>
              <a:rPr lang="ru-RU" sz="2000" dirty="0" smtClean="0">
                <a:solidFill>
                  <a:schemeClr val="bg1"/>
                </a:solidFill>
              </a:rPr>
              <a:t>образование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201</a:t>
            </a:r>
            <a:r>
              <a:rPr lang="en-US" sz="2000" dirty="0" smtClean="0">
                <a:solidFill>
                  <a:schemeClr val="bg1"/>
                </a:solidFill>
              </a:rPr>
              <a:t>7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году составили </a:t>
            </a:r>
            <a:r>
              <a:rPr lang="en-US" sz="2000" dirty="0">
                <a:solidFill>
                  <a:schemeClr val="bg1"/>
                </a:solidFill>
                <a:latin typeface="Cambria Math" pitchFamily="18" charset="0"/>
              </a:rPr>
              <a:t>637 507,6</a:t>
            </a:r>
            <a:r>
              <a:rPr lang="ru-RU" sz="2000" dirty="0">
                <a:solidFill>
                  <a:schemeClr val="bg1"/>
                </a:solidFill>
                <a:latin typeface="Cambria Math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тыс</a:t>
            </a:r>
            <a:r>
              <a:rPr lang="ru-RU" sz="2000" dirty="0">
                <a:solidFill>
                  <a:schemeClr val="bg1"/>
                </a:solidFill>
              </a:rPr>
              <a:t>. руб. или </a:t>
            </a:r>
            <a:r>
              <a:rPr lang="en-US" sz="2000" dirty="0" smtClean="0">
                <a:solidFill>
                  <a:schemeClr val="bg1"/>
                </a:solidFill>
              </a:rPr>
              <a:t>78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4</a:t>
            </a:r>
            <a:r>
              <a:rPr lang="ru-RU" sz="2000" dirty="0" smtClean="0">
                <a:solidFill>
                  <a:schemeClr val="bg1"/>
                </a:solidFill>
              </a:rPr>
              <a:t>% </a:t>
            </a:r>
            <a:r>
              <a:rPr lang="ru-RU" sz="2000" dirty="0">
                <a:solidFill>
                  <a:schemeClr val="bg1"/>
                </a:solidFill>
              </a:rPr>
              <a:t>от плановых назначений.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	Основные </a:t>
            </a:r>
            <a:r>
              <a:rPr lang="ru-RU" sz="2000" dirty="0">
                <a:solidFill>
                  <a:schemeClr val="bg1"/>
                </a:solidFill>
              </a:rPr>
              <a:t>направления финансирования 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smtClean="0">
                <a:solidFill>
                  <a:schemeClr val="bg1"/>
                </a:solidFill>
              </a:rPr>
              <a:t>финансовое </a:t>
            </a:r>
            <a:r>
              <a:rPr lang="ru-RU" sz="2000" i="1" dirty="0">
                <a:solidFill>
                  <a:schemeClr val="bg1"/>
                </a:solidFill>
              </a:rPr>
              <a:t>обеспечение образовательной деятельности </a:t>
            </a:r>
            <a:r>
              <a:rPr lang="ru-RU" sz="2000" i="1" dirty="0" smtClean="0">
                <a:solidFill>
                  <a:schemeClr val="bg1"/>
                </a:solidFill>
              </a:rPr>
              <a:t>трех муниципальных </a:t>
            </a:r>
            <a:r>
              <a:rPr lang="ru-RU" sz="2000" i="1" dirty="0">
                <a:solidFill>
                  <a:schemeClr val="bg1"/>
                </a:solidFill>
              </a:rPr>
              <a:t>общеобразовательных учреждений </a:t>
            </a:r>
            <a:r>
              <a:rPr lang="ru-RU" sz="2000" i="1" dirty="0" smtClean="0">
                <a:solidFill>
                  <a:schemeClr val="bg1"/>
                </a:solidFill>
              </a:rPr>
              <a:t>221 711,0  тыс. </a:t>
            </a:r>
            <a:r>
              <a:rPr lang="ru-RU" sz="2000" i="1" dirty="0">
                <a:solidFill>
                  <a:schemeClr val="bg1"/>
                </a:solidFill>
              </a:rPr>
              <a:t>руб.; </a:t>
            </a:r>
            <a:endParaRPr lang="ru-RU" sz="2000" i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1"/>
                </a:solidFill>
              </a:rPr>
              <a:t>на </a:t>
            </a:r>
            <a:r>
              <a:rPr lang="ru-RU" sz="2000" i="1" dirty="0">
                <a:solidFill>
                  <a:schemeClr val="bg1"/>
                </a:solidFill>
              </a:rPr>
              <a:t>финансовое обеспечение образовательной деятельности </a:t>
            </a:r>
            <a:r>
              <a:rPr lang="ru-RU" sz="2000" i="1" dirty="0" smtClean="0">
                <a:solidFill>
                  <a:schemeClr val="bg1"/>
                </a:solidFill>
              </a:rPr>
              <a:t>шести муниципальных </a:t>
            </a:r>
            <a:r>
              <a:rPr lang="ru-RU" sz="2000" i="1" dirty="0">
                <a:solidFill>
                  <a:schemeClr val="bg1"/>
                </a:solidFill>
              </a:rPr>
              <a:t>дошкольных образовательных организаций </a:t>
            </a:r>
            <a:r>
              <a:rPr lang="ru-RU" sz="2000" i="1" dirty="0" smtClean="0">
                <a:solidFill>
                  <a:schemeClr val="bg1"/>
                </a:solidFill>
              </a:rPr>
              <a:t>  298 966,0 тыс. </a:t>
            </a:r>
            <a:r>
              <a:rPr lang="ru-RU" sz="2000" i="1" dirty="0">
                <a:solidFill>
                  <a:schemeClr val="bg1"/>
                </a:solidFill>
              </a:rPr>
              <a:t>руб</a:t>
            </a:r>
            <a:r>
              <a:rPr lang="ru-RU" sz="2000" i="1" dirty="0" smtClean="0">
                <a:solidFill>
                  <a:schemeClr val="bg1"/>
                </a:solidFill>
              </a:rPr>
              <a:t>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bg1"/>
                </a:solidFill>
              </a:rPr>
              <a:t>на финансовое обеспечение образовательной деятельности трех муниципальных </a:t>
            </a:r>
            <a:r>
              <a:rPr lang="ru-RU" sz="2000" i="1" dirty="0" smtClean="0">
                <a:solidFill>
                  <a:schemeClr val="bg1"/>
                </a:solidFill>
              </a:rPr>
              <a:t>учреждений дополнительного образования детей       104 458,6 тыс. руб.;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1"/>
                </a:solidFill>
              </a:rPr>
              <a:t>на молодежную политику  и другие вопросы в области образования      6 808,2 тыс. руб.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102700"/>
            <a:ext cx="7772400" cy="432047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Расходы на культуру и кинематографию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989" y="764704"/>
            <a:ext cx="8540291" cy="504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algn="ctr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Оказание услуг в сфере культуры и кинематографии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1451333"/>
            <a:ext cx="68407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2</a:t>
            </a:r>
            <a:r>
              <a:rPr lang="ru-RU" sz="1600" b="1" dirty="0" smtClean="0"/>
              <a:t>  учреждени</a:t>
            </a:r>
            <a:r>
              <a:rPr lang="ru-RU" sz="1600" b="1" dirty="0"/>
              <a:t>я</a:t>
            </a:r>
            <a:r>
              <a:rPr lang="ru-RU" sz="1600" b="1" dirty="0" smtClean="0"/>
              <a:t> </a:t>
            </a:r>
            <a:r>
              <a:rPr lang="ru-RU" sz="1600" b="1" dirty="0"/>
              <a:t>культуры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52" y="4235022"/>
            <a:ext cx="34605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Объем расходов на культуру</a:t>
            </a:r>
          </a:p>
        </p:txBody>
      </p:sp>
      <p:sp>
        <p:nvSpPr>
          <p:cNvPr id="21531" name="TextBox 20"/>
          <p:cNvSpPr txBox="1">
            <a:spLocks noChangeArrowheads="1"/>
          </p:cNvSpPr>
          <p:nvPr/>
        </p:nvSpPr>
        <p:spPr bwMode="auto">
          <a:xfrm>
            <a:off x="4824998" y="4127200"/>
            <a:ext cx="392430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 План  – 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</a:rPr>
              <a:t>70 674,5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 тыс. рублей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Исполнено  – 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</a:rPr>
              <a:t>67 476,3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 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5722"/>
              </p:ext>
            </p:extLst>
          </p:nvPr>
        </p:nvGraphicFramePr>
        <p:xfrm>
          <a:off x="186118" y="4836667"/>
          <a:ext cx="8804032" cy="18539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04032"/>
              </a:tblGrid>
              <a:tr h="131717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</a:t>
                      </a:r>
                      <a:r>
                        <a:rPr kumimoji="0" lang="ru-RU" sz="17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разделу </a:t>
                      </a:r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в 201</a:t>
                      </a:r>
                      <a:r>
                        <a:rPr kumimoji="0" lang="en-US" sz="17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году составили  </a:t>
                      </a:r>
                      <a:r>
                        <a:rPr kumimoji="0" lang="en-US" sz="17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67 476,3</a:t>
                      </a:r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тыс. руб.</a:t>
                      </a:r>
                      <a:r>
                        <a:rPr kumimoji="0" lang="ru-RU" sz="17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9</a:t>
                      </a:r>
                      <a:r>
                        <a:rPr kumimoji="0" lang="en-US" sz="17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7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7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7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плановых назначений. </a:t>
                      </a:r>
                    </a:p>
                    <a:p>
                      <a:pPr algn="just"/>
                      <a:r>
                        <a:rPr lang="ru-RU" sz="1700" b="0" dirty="0" smtClean="0">
                          <a:solidFill>
                            <a:schemeClr val="bg1"/>
                          </a:solidFill>
                        </a:rPr>
                        <a:t>Средства бюджета в сфере культуры направлены на финансирование мероприятий по проведению</a:t>
                      </a:r>
                      <a:r>
                        <a:rPr kumimoji="0" lang="ru-RU" sz="17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к</a:t>
                      </a:r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ультурно-массовой работы; дополнительного образования детей; информационно-просветительской деятельности; концертной деятельности; проведение фестивалей, конкурсов, выставок.</a:t>
                      </a:r>
                      <a:endParaRPr lang="ru-RU" sz="17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48" marR="598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492">
                <a:tc>
                  <a:txBody>
                    <a:bodyPr/>
                    <a:lstStyle/>
                    <a:p>
                      <a:pPr algn="just"/>
                      <a:endParaRPr lang="ru-RU" sz="17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48" marR="598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8" y="1998447"/>
            <a:ext cx="4109995" cy="2006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8447"/>
            <a:ext cx="4142264" cy="20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05" y="428605"/>
            <a:ext cx="7772400" cy="71438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Какие бывают бюджеты?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786190"/>
            <a:ext cx="5671078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algn="ctr" eaLnBrk="1" hangingPunct="1">
              <a:defRPr/>
            </a:pPr>
            <a:r>
              <a:rPr lang="ru-RU" sz="1800" b="1" smtClean="0">
                <a:solidFill>
                  <a:schemeClr val="bg1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74174" y="1262857"/>
            <a:ext cx="329711" cy="23821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1714501" y="1571625"/>
            <a:ext cx="2395904" cy="3698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Бюджет семьи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860495" y="1285876"/>
            <a:ext cx="725365" cy="1285875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079591" y="1262857"/>
            <a:ext cx="675543" cy="135731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5369169" y="1643064"/>
            <a:ext cx="2697774" cy="369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Бюджет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организаций</a:t>
            </a:r>
          </a:p>
        </p:txBody>
      </p:sp>
      <p:pic>
        <p:nvPicPr>
          <p:cNvPr id="4" name="Picture 4" descr="http://im2-tub-ru.yandex.net/i?id=33932168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00250"/>
            <a:ext cx="2164374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4440116" y="4429126"/>
            <a:ext cx="461597" cy="7143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198077" y="4429125"/>
            <a:ext cx="446943" cy="5715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48097" y="4429126"/>
            <a:ext cx="446942" cy="10715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79205" y="5072075"/>
            <a:ext cx="2505825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Российской Федерации </a:t>
            </a:r>
            <a:r>
              <a:rPr lang="ru-RU" sz="1600" dirty="0">
                <a:solidFill>
                  <a:schemeClr val="bg1"/>
                </a:solidFill>
              </a:rPr>
              <a:t>(федеральный бюджет, бюджеты государственных внебюджетных фондов Р</a:t>
            </a:r>
            <a:r>
              <a:rPr lang="ru-RU" dirty="0">
                <a:solidFill>
                  <a:schemeClr val="bg1"/>
                </a:solidFill>
              </a:rPr>
              <a:t>Ф)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8801" y="5214951"/>
            <a:ext cx="270365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субъектов Российской Федерации </a:t>
            </a:r>
            <a:r>
              <a:rPr lang="ru-RU" sz="1600" dirty="0">
                <a:solidFill>
                  <a:schemeClr val="bg1"/>
                </a:solidFill>
              </a:rPr>
              <a:t>(региональные бюджеты, бюджеты территориальных фондов ОМС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16226" y="5572141"/>
            <a:ext cx="23079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муниципальных образований </a:t>
            </a:r>
            <a:r>
              <a:rPr lang="ru-RU" sz="1600" dirty="0">
                <a:solidFill>
                  <a:schemeClr val="bg1"/>
                </a:solidFill>
              </a:rPr>
              <a:t>(местные бюджеты)</a:t>
            </a:r>
          </a:p>
        </p:txBody>
      </p:sp>
      <p:pic>
        <p:nvPicPr>
          <p:cNvPr id="924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69" y="2071688"/>
            <a:ext cx="2135066" cy="15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0478"/>
            <a:ext cx="8358467" cy="368202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+mn-lt"/>
              </a:rPr>
              <a:t>Расходы на физкультуру и спорт</a:t>
            </a:r>
            <a:endParaRPr lang="ru-RU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037" y="3801015"/>
            <a:ext cx="455388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Объем расходов на физкультуру и спорт</a:t>
            </a:r>
          </a:p>
        </p:txBody>
      </p:sp>
      <p:sp>
        <p:nvSpPr>
          <p:cNvPr id="21531" name="TextBox 20"/>
          <p:cNvSpPr txBox="1">
            <a:spLocks noChangeArrowheads="1"/>
          </p:cNvSpPr>
          <p:nvPr/>
        </p:nvSpPr>
        <p:spPr bwMode="auto">
          <a:xfrm>
            <a:off x="4904642" y="3537012"/>
            <a:ext cx="3921369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План  – 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163 243,1 тыс</a:t>
            </a: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. рублей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Исполнено  – 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117 912,6 тыс</a:t>
            </a: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98478"/>
              </p:ext>
            </p:extLst>
          </p:nvPr>
        </p:nvGraphicFramePr>
        <p:xfrm>
          <a:off x="254038" y="4365104"/>
          <a:ext cx="8571974" cy="24262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71974"/>
              </a:tblGrid>
              <a:tr h="2232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                   Расходы по разделу физическая культура и спорт  в 2017 году составили 117 912,6 тыс. руб. или 72,2% от запланированных средств.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       	Средства бюджета в сфере физической культуры направлены на проведение физкультурных и спортивных мероприятий и обеспечение участия сборных команд и ведущих спортсменов в спортивных мероприятиях различного уровня. Спортивные и спортивно-массовые мероприятия, соревнования направлены на пропаганду здорового образа жизни и профилактику вредных привычек среди подрастающего поколения,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а также на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строительство физкультурно-оздоровительного комплекса с универсальным спортивным залом.</a:t>
                      </a:r>
                      <a:endParaRPr lang="ru-RU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70" marR="6147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7" y="774927"/>
            <a:ext cx="4553889" cy="2762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42" y="757495"/>
            <a:ext cx="3921369" cy="25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993"/>
            <a:ext cx="7772400" cy="40668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+mn-lt"/>
              </a:rPr>
              <a:t>Расходы на социальную политику</a:t>
            </a:r>
            <a:endParaRPr lang="ru-RU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908720"/>
            <a:ext cx="471613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Объем расходов на социальную политику</a:t>
            </a:r>
          </a:p>
        </p:txBody>
      </p:sp>
      <p:sp>
        <p:nvSpPr>
          <p:cNvPr id="21531" name="TextBox 20"/>
          <p:cNvSpPr txBox="1">
            <a:spLocks noChangeArrowheads="1"/>
          </p:cNvSpPr>
          <p:nvPr/>
        </p:nvSpPr>
        <p:spPr bwMode="auto">
          <a:xfrm>
            <a:off x="5037992" y="908050"/>
            <a:ext cx="3987312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План  – 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46 649 тыс</a:t>
            </a: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. рублей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Исполнено  – 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40 464,7 тыс</a:t>
            </a: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47" y="1989139"/>
            <a:ext cx="8773258" cy="43396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Расходы по разделу социальная политика в 2017 </a:t>
            </a:r>
            <a:r>
              <a:rPr lang="ru-RU" dirty="0">
                <a:solidFill>
                  <a:schemeClr val="bg1"/>
                </a:solidFill>
              </a:rPr>
              <a:t>году составили </a:t>
            </a:r>
            <a:r>
              <a:rPr lang="ru-RU" dirty="0" smtClean="0">
                <a:solidFill>
                  <a:schemeClr val="bg1"/>
                </a:solidFill>
              </a:rPr>
              <a:t>40 464,7 тыс</a:t>
            </a:r>
            <a:r>
              <a:rPr lang="ru-RU" dirty="0">
                <a:solidFill>
                  <a:schemeClr val="bg1"/>
                </a:solidFill>
              </a:rPr>
              <a:t>. руб. или </a:t>
            </a:r>
            <a:r>
              <a:rPr lang="ru-RU" dirty="0" smtClean="0">
                <a:solidFill>
                  <a:schemeClr val="bg1"/>
                </a:solidFill>
              </a:rPr>
              <a:t>88,6% </a:t>
            </a:r>
            <a:r>
              <a:rPr lang="ru-RU" dirty="0">
                <a:solidFill>
                  <a:schemeClr val="bg1"/>
                </a:solidFill>
              </a:rPr>
              <a:t>от запланированных средств.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       	 Основные направления финансирования 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предоставление гражданам субсидий на оплату жилого помещения и коммунальных услуг в объеме  </a:t>
            </a:r>
            <a:r>
              <a:rPr lang="ru-RU" dirty="0" smtClean="0">
                <a:solidFill>
                  <a:schemeClr val="bg1"/>
                </a:solidFill>
              </a:rPr>
              <a:t>12 020,2 тыс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рублей;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</a:rPr>
              <a:t>компенсацию </a:t>
            </a:r>
            <a:r>
              <a:rPr lang="ru-RU" dirty="0">
                <a:solidFill>
                  <a:schemeClr val="bg1"/>
                </a:solidFill>
              </a:rPr>
              <a:t>родительской платы за присмотр и уход за детьми в образовательных организациях, реализующих программу дошкольного образования – </a:t>
            </a:r>
            <a:r>
              <a:rPr lang="ru-RU" dirty="0" smtClean="0">
                <a:solidFill>
                  <a:schemeClr val="bg1"/>
                </a:solidFill>
              </a:rPr>
              <a:t>11 219,8 тыс. рублей;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 обеспечение </a:t>
            </a:r>
            <a:r>
              <a:rPr lang="ru-RU" dirty="0">
                <a:solidFill>
                  <a:schemeClr val="bg1"/>
                </a:solidFill>
              </a:rPr>
              <a:t>периодическими печатными изданиями льготных категорий граждан, проживающих в городском округе </a:t>
            </a:r>
            <a:r>
              <a:rPr lang="ru-RU" dirty="0" smtClean="0">
                <a:solidFill>
                  <a:schemeClr val="bg1"/>
                </a:solidFill>
              </a:rPr>
              <a:t>Котельники – 820,3 тыс. рублей;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реализацию муниципальных программ «Обеспечение жилыми помещениями молодых семей</a:t>
            </a:r>
            <a:r>
              <a:rPr lang="ru-RU" dirty="0" smtClean="0">
                <a:solidFill>
                  <a:schemeClr val="bg1"/>
                </a:solidFill>
              </a:rPr>
              <a:t>» – 1 587,0 </a:t>
            </a:r>
            <a:r>
              <a:rPr lang="ru-RU" dirty="0">
                <a:solidFill>
                  <a:schemeClr val="bg1"/>
                </a:solidFill>
              </a:rPr>
              <a:t>тыс. рублей, </a:t>
            </a:r>
            <a:r>
              <a:rPr lang="ru-RU" dirty="0" smtClean="0">
                <a:solidFill>
                  <a:schemeClr val="bg1"/>
                </a:solidFill>
              </a:rPr>
              <a:t>на обеспечение </a:t>
            </a:r>
            <a:r>
              <a:rPr lang="ru-RU" dirty="0">
                <a:solidFill>
                  <a:schemeClr val="bg1"/>
                </a:solidFill>
              </a:rPr>
              <a:t>жильем детей-сирот и детей, оставшихся без попечения родителей, а также лиц из их числа </a:t>
            </a:r>
            <a:r>
              <a:rPr lang="ru-RU" dirty="0" smtClean="0">
                <a:solidFill>
                  <a:schemeClr val="bg1"/>
                </a:solidFill>
              </a:rPr>
              <a:t>- 7 392 </a:t>
            </a:r>
            <a:r>
              <a:rPr lang="ru-RU" dirty="0">
                <a:solidFill>
                  <a:schemeClr val="bg1"/>
                </a:solidFill>
              </a:rPr>
              <a:t>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37020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1"/>
            <a:ext cx="8779116" cy="864097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+mn-lt"/>
              </a:rPr>
              <a:t>Расходы на национальную экономику</a:t>
            </a:r>
            <a:endParaRPr lang="ru-RU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107504" y="1231886"/>
            <a:ext cx="439248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Объем </a:t>
            </a:r>
            <a:r>
              <a:rPr lang="ru-RU" dirty="0" smtClean="0"/>
              <a:t>расходов на национальную экономику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717" y="2564904"/>
            <a:ext cx="8773258" cy="352865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Расходы по разделу национальная экономика в 2017 </a:t>
            </a:r>
            <a:r>
              <a:rPr lang="ru-RU" dirty="0">
                <a:solidFill>
                  <a:schemeClr val="bg1"/>
                </a:solidFill>
              </a:rPr>
              <a:t>году составили 15 268 тыс. руб. или </a:t>
            </a:r>
            <a:r>
              <a:rPr lang="ru-RU" dirty="0" smtClean="0">
                <a:solidFill>
                  <a:schemeClr val="bg1"/>
                </a:solidFill>
              </a:rPr>
              <a:t>91,1% </a:t>
            </a:r>
            <a:r>
              <a:rPr lang="ru-RU" dirty="0">
                <a:solidFill>
                  <a:schemeClr val="bg1"/>
                </a:solidFill>
              </a:rPr>
              <a:t>от запланированных средств.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       	</a:t>
            </a:r>
            <a:r>
              <a:rPr lang="ru-RU" dirty="0" smtClean="0">
                <a:solidFill>
                  <a:schemeClr val="bg1"/>
                </a:solidFill>
              </a:rPr>
              <a:t>Основные направления финансирования: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организацию </a:t>
            </a:r>
            <a:r>
              <a:rPr lang="ru-RU" dirty="0">
                <a:solidFill>
                  <a:schemeClr val="bg1"/>
                </a:solidFill>
              </a:rPr>
              <a:t>транспортного обслуживания населения городского округа</a:t>
            </a:r>
            <a:r>
              <a:rPr lang="ru-RU" dirty="0" smtClean="0">
                <a:solidFill>
                  <a:schemeClr val="bg1"/>
                </a:solidFill>
              </a:rPr>
              <a:t> 321,1 тыс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рублей;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 развитие </a:t>
            </a:r>
            <a:r>
              <a:rPr lang="ru-RU" dirty="0">
                <a:solidFill>
                  <a:schemeClr val="bg1"/>
                </a:solidFill>
              </a:rPr>
              <a:t>и функционирование </a:t>
            </a:r>
            <a:r>
              <a:rPr lang="ru-RU" dirty="0" err="1">
                <a:solidFill>
                  <a:schemeClr val="bg1"/>
                </a:solidFill>
              </a:rPr>
              <a:t>дорожно</a:t>
            </a:r>
            <a:r>
              <a:rPr lang="ru-RU" dirty="0">
                <a:solidFill>
                  <a:schemeClr val="bg1"/>
                </a:solidFill>
              </a:rPr>
              <a:t> – транспортного комплекса городского </a:t>
            </a:r>
            <a:r>
              <a:rPr lang="ru-RU" dirty="0" smtClean="0">
                <a:solidFill>
                  <a:schemeClr val="bg1"/>
                </a:solidFill>
              </a:rPr>
              <a:t>округа 11 868,5 тыс. рублей.;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</a:rPr>
              <a:t>на связь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информатику, а также другие вопросы в области национальной экономики  3 076,4 тыс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рублей;</a:t>
            </a:r>
          </a:p>
          <a:p>
            <a:pPr algn="just">
              <a:defRPr/>
            </a:pPr>
            <a:endParaRPr lang="ru-RU" sz="1700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4638676" y="1197971"/>
            <a:ext cx="4247944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План  –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18 540,4 тыс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рублей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Исполнено  –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15 268 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тыс</a:t>
            </a: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850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991"/>
            <a:ext cx="7992888" cy="548679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+mn-lt"/>
              </a:rPr>
              <a:t>Направление расходов в сфере ЖКХ</a:t>
            </a:r>
            <a:endParaRPr lang="ru-RU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043" y="1844824"/>
            <a:ext cx="8917922" cy="461049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        </a:t>
            </a:r>
            <a:r>
              <a:rPr lang="ru-RU" sz="1600" dirty="0" smtClean="0">
                <a:solidFill>
                  <a:schemeClr val="bg1"/>
                </a:solidFill>
              </a:rPr>
              <a:t>Расходы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жилищно-коммунальное хозяйство в 201</a:t>
            </a:r>
            <a:r>
              <a:rPr lang="en-US" sz="1600" dirty="0" smtClean="0">
                <a:solidFill>
                  <a:schemeClr val="bg1"/>
                </a:solidFill>
              </a:rPr>
              <a:t>7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году составили </a:t>
            </a:r>
            <a:r>
              <a:rPr lang="ru-RU" sz="1600" dirty="0" smtClean="0">
                <a:solidFill>
                  <a:schemeClr val="bg1"/>
                </a:solidFill>
              </a:rPr>
              <a:t>123 869,4 </a:t>
            </a:r>
            <a:r>
              <a:rPr lang="ru-RU" sz="1600" dirty="0">
                <a:solidFill>
                  <a:schemeClr val="bg1"/>
                </a:solidFill>
              </a:rPr>
              <a:t>тыс. руб. или </a:t>
            </a:r>
            <a:r>
              <a:rPr lang="ru-RU" sz="1600" dirty="0" smtClean="0">
                <a:solidFill>
                  <a:schemeClr val="bg1"/>
                </a:solidFill>
              </a:rPr>
              <a:t>77,3% </a:t>
            </a:r>
            <a:r>
              <a:rPr lang="ru-RU" sz="1600" dirty="0">
                <a:solidFill>
                  <a:schemeClr val="bg1"/>
                </a:solidFill>
              </a:rPr>
              <a:t>от запланированных средств.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Основные </a:t>
            </a:r>
            <a:r>
              <a:rPr lang="ru-RU" sz="1600" dirty="0">
                <a:solidFill>
                  <a:schemeClr val="bg1"/>
                </a:solidFill>
              </a:rPr>
              <a:t>направления </a:t>
            </a:r>
            <a:r>
              <a:rPr lang="ru-RU" sz="1600" dirty="0" smtClean="0">
                <a:solidFill>
                  <a:schemeClr val="bg1"/>
                </a:solidFill>
              </a:rPr>
              <a:t>финансирования: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В области жилищно-коммунального хозяйства: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 - на проведение </a:t>
            </a:r>
            <a:r>
              <a:rPr lang="ru-RU" sz="1600" dirty="0">
                <a:solidFill>
                  <a:schemeClr val="bg1"/>
                </a:solidFill>
              </a:rPr>
              <a:t>капитального ремонта многоквартирных  домов на территории городского округа Котельники Московской </a:t>
            </a:r>
            <a:r>
              <a:rPr lang="ru-RU" sz="1600" dirty="0" smtClean="0">
                <a:solidFill>
                  <a:schemeClr val="bg1"/>
                </a:solidFill>
              </a:rPr>
              <a:t>области 7 320,4 тыс. руб.;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 - на перечисление </a:t>
            </a:r>
            <a:r>
              <a:rPr lang="ru-RU" sz="1600" dirty="0">
                <a:solidFill>
                  <a:schemeClr val="bg1"/>
                </a:solidFill>
              </a:rPr>
              <a:t>платы в фонд капитального ремонта, за муниципальные помещения, расположенные в многоквартирных </a:t>
            </a:r>
            <a:r>
              <a:rPr lang="ru-RU" sz="1600" dirty="0" smtClean="0">
                <a:solidFill>
                  <a:schemeClr val="bg1"/>
                </a:solidFill>
              </a:rPr>
              <a:t>домах 5 835,7 тыс</a:t>
            </a:r>
            <a:r>
              <a:rPr lang="ru-RU" sz="1600" dirty="0">
                <a:solidFill>
                  <a:schemeClr val="bg1"/>
                </a:solidFill>
              </a:rPr>
              <a:t>. руб</a:t>
            </a:r>
            <a:r>
              <a:rPr lang="ru-RU" sz="1600" dirty="0" smtClean="0">
                <a:solidFill>
                  <a:schemeClr val="bg1"/>
                </a:solidFill>
              </a:rPr>
              <a:t>.; 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В области благоустройства 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</a:rPr>
              <a:t>на благоустройство </a:t>
            </a:r>
            <a:r>
              <a:rPr lang="ru-RU" sz="1600" dirty="0">
                <a:solidFill>
                  <a:schemeClr val="bg1"/>
                </a:solidFill>
              </a:rPr>
              <a:t>придомовых территорий, зон рекреации и пешеходных зон, развитие систем уличного освещения и обеспечение городского округа Котельники Московской области специализированной техникой для нужд коммунального </a:t>
            </a:r>
            <a:r>
              <a:rPr lang="ru-RU" sz="1600" dirty="0" smtClean="0">
                <a:solidFill>
                  <a:schemeClr val="bg1"/>
                </a:solidFill>
              </a:rPr>
              <a:t>хозяйства 59 444,2 тыс. рублей: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</a:rPr>
              <a:t>в том числе на </a:t>
            </a:r>
            <a:r>
              <a:rPr lang="ru-RU" sz="1600" dirty="0">
                <a:solidFill>
                  <a:schemeClr val="bg1"/>
                </a:solidFill>
              </a:rPr>
              <a:t>приобретение техники для нужд благоустройства </a:t>
            </a:r>
            <a:r>
              <a:rPr lang="ru-RU" sz="1600" dirty="0" smtClean="0">
                <a:solidFill>
                  <a:schemeClr val="bg1"/>
                </a:solidFill>
              </a:rPr>
              <a:t>территории городского округа Котельники за счет средств бюджета Московской области 8 775,0 тыс. рублей;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н</a:t>
            </a:r>
            <a:r>
              <a:rPr lang="ru-RU" sz="1600" dirty="0" smtClean="0">
                <a:solidFill>
                  <a:schemeClr val="bg1"/>
                </a:solidFill>
              </a:rPr>
              <a:t>а обеспечение </a:t>
            </a:r>
            <a:r>
              <a:rPr lang="ru-RU" sz="1600" dirty="0">
                <a:solidFill>
                  <a:schemeClr val="bg1"/>
                </a:solidFill>
              </a:rPr>
              <a:t>деятельности муниципального бюджетного </a:t>
            </a:r>
            <a:r>
              <a:rPr lang="ru-RU" sz="1600" dirty="0" smtClean="0">
                <a:solidFill>
                  <a:schemeClr val="bg1"/>
                </a:solidFill>
              </a:rPr>
              <a:t>учреждения, обеспечивающего благоустройство территории городского округа Котельники Московской области 51 269,1 тыс. рублей.</a:t>
            </a: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2669384" y="673377"/>
            <a:ext cx="387724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План  –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160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161,0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тыс</a:t>
            </a: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. рублей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ambria Math" pitchFamily="18" charset="0"/>
              </a:rPr>
              <a:t>Исполнено  –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123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869,4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</a:rPr>
              <a:t> тыс. рублей</a:t>
            </a:r>
            <a:endParaRPr lang="ru-RU" dirty="0">
              <a:solidFill>
                <a:schemeClr val="bg1"/>
              </a:solidFill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3981" y="31751"/>
            <a:ext cx="7748954" cy="588963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000" y="692697"/>
            <a:ext cx="8640000" cy="419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– расходы = дефицит / профицит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735" y="1169824"/>
            <a:ext cx="8640000" cy="451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&gt; Расходы, то складывается профицит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000" y="1700809"/>
            <a:ext cx="8640000" cy="416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&lt; Расходы, то складывается дефицит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827" y="2173521"/>
            <a:ext cx="8639908" cy="186213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ts val="234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случае возникновения дефицита предусматриваются источники на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его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покрытие: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кредиты кредитных организаций в валюте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бюджетные кредиты от других бюджетов бюджетной системы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изменение остатков средств на счетах по учету средств бюджета;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иные источники внутреннего финансирования дефицитов бюджетов (средства от продажи акций и иных форм участия в капитале, находящихся в собственности  муниципального района).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20258"/>
              </p:ext>
            </p:extLst>
          </p:nvPr>
        </p:nvGraphicFramePr>
        <p:xfrm>
          <a:off x="251520" y="4138614"/>
          <a:ext cx="8640434" cy="2636837"/>
        </p:xfrm>
        <a:graphic>
          <a:graphicData uri="http://schemas.openxmlformats.org/drawingml/2006/table">
            <a:tbl>
              <a:tblPr/>
              <a:tblGrid>
                <a:gridCol w="6295711"/>
                <a:gridCol w="1210180"/>
                <a:gridCol w="1134543"/>
              </a:tblGrid>
              <a:tr h="728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Источники финансирования дефицита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План 201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год,     тыс.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Отчет 201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год,   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тыс.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06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92 160,6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57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000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201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бюджетные кредиты от других бюджетов бюджетной системы Российской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Федерации (привлечение кредита);(- 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7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6 110,0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711,5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4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Всего источники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финансирования дефицита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98270,6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56 288,5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4524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управлением финансов администрации городского округа Котельники Московской области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Адрес: 140054, Московская область, г. Котельники, Дзержинское ш.,5/4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Телефон: 8(495) 554-45-08 Администрация г. Котельники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Телефон:8 (495) 559-97-55</a:t>
            </a:r>
            <a:r>
              <a:rPr lang="en-US" sz="2000" dirty="0" smtClean="0">
                <a:solidFill>
                  <a:schemeClr val="bg1"/>
                </a:solidFill>
              </a:rPr>
              <a:t>/8 (498) 553-70-77</a:t>
            </a:r>
            <a:r>
              <a:rPr lang="ru-RU" sz="2000" dirty="0" smtClean="0">
                <a:solidFill>
                  <a:schemeClr val="bg1"/>
                </a:solidFill>
              </a:rPr>
              <a:t> Управление финансов администрации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Режим работы: Понедельник-пятница с 9:00 до 18:00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Перерыв с 13:00 – 14:00 Выходные дни: суббота, воскресенье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Интернет сайт: городского округа Котельники Московской области </a:t>
            </a:r>
            <a:r>
              <a:rPr lang="en-US" sz="2000" dirty="0" smtClean="0">
                <a:solidFill>
                  <a:schemeClr val="bg1"/>
                </a:solidFill>
              </a:rPr>
              <a:t>http://www.kotelniki.ru/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5516" y="260648"/>
            <a:ext cx="8712968" cy="72008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737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931" y="116633"/>
            <a:ext cx="8508549" cy="576063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Гражданин, его участие в бюджетном процессе</a:t>
            </a:r>
            <a:endParaRPr lang="ru-RU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54030" y="1769760"/>
            <a:ext cx="6299710" cy="51375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R="0" algn="ctr"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</a:rPr>
              <a:t>Помогает формировать доходную  часть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9" y="836712"/>
            <a:ext cx="50551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как налогоплательщик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1297" y="2567113"/>
            <a:ext cx="69051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>
            <a:off x="1690" y="4052869"/>
            <a:ext cx="8928991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27982" y="1507261"/>
            <a:ext cx="446943" cy="2143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38205" y="3498571"/>
            <a:ext cx="446943" cy="42862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6" name="Picture 6" descr="школа - Елена Анатольевна Лаврентьев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53" y="5455075"/>
            <a:ext cx="1850371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" descr="http://susanin.udm.ru/upload/iblock/0dd/0dddb4aa298f7035929ff90ec013d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05" y="5455075"/>
            <a:ext cx="176652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 descr="http://www.culturemap.ru/upload/img/73_14.1100776242.89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" y="5445224"/>
            <a:ext cx="194603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6" descr="http://www.kazan-day.ru/www/news/2014/2/1213500.4140327_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3"/>
            <a:ext cx="189474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5" cy="532453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/>
              <a:t>Исполнение бюджета </a:t>
            </a:r>
            <a:r>
              <a:rPr lang="ru-RU" sz="2000" dirty="0"/>
              <a:t>– процесс сбора и учета доходов, и осуществление расходов на основе сводной бюджетной росписи и кассового плана. </a:t>
            </a:r>
          </a:p>
          <a:p>
            <a:pPr algn="just">
              <a:defRPr/>
            </a:pPr>
            <a:r>
              <a:rPr lang="ru-RU" sz="2000" b="1" dirty="0"/>
              <a:t>Исполнение бюджета </a:t>
            </a:r>
            <a:r>
              <a:rPr lang="ru-RU" sz="2000" dirty="0"/>
              <a:t>– это этап бюджетного процесса, который начинается с момента утверждения решения о бюджете и продолжается в течение финансового года. Можно выделить следующие этапы этого процесса: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000" b="1" i="1" dirty="0"/>
              <a:t>исполнение бюджета по доходам </a:t>
            </a:r>
            <a:r>
              <a:rPr lang="ru-RU" sz="2000" dirty="0"/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платежей.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000" b="1" i="1" dirty="0"/>
              <a:t>исполнение по расходам </a:t>
            </a:r>
            <a:r>
              <a:rPr lang="ru-RU" sz="2000" dirty="0"/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>
              <a:defRPr/>
            </a:pPr>
            <a:r>
              <a:rPr lang="ru-RU" sz="2000" b="1" i="1" dirty="0"/>
              <a:t>Составление и утверждение отчета об исполнении бюджета </a:t>
            </a:r>
            <a:r>
              <a:rPr lang="ru-RU" sz="2000" dirty="0"/>
              <a:t>является важной формой контроля за исполнением бюджета.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25068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08720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Показатели  социально-экономического развития городского округа Котельники Московской области за 201</a:t>
            </a:r>
            <a:r>
              <a:rPr lang="en-US" sz="2000" dirty="0" smtClean="0">
                <a:solidFill>
                  <a:schemeClr val="bg1"/>
                </a:solidFill>
              </a:rPr>
              <a:t>7</a:t>
            </a:r>
            <a:r>
              <a:rPr lang="ru-RU" sz="2000" dirty="0" smtClean="0">
                <a:solidFill>
                  <a:schemeClr val="bg1"/>
                </a:solidFill>
              </a:rPr>
              <a:t> год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41507"/>
              </p:ext>
            </p:extLst>
          </p:nvPr>
        </p:nvGraphicFramePr>
        <p:xfrm>
          <a:off x="107504" y="1052736"/>
          <a:ext cx="8856984" cy="565596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19160"/>
                <a:gridCol w="1209457"/>
                <a:gridCol w="1778613"/>
                <a:gridCol w="1849754"/>
              </a:tblGrid>
              <a:tr h="5770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 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22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Индекс потребительских цен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103,9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3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населения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44,9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4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безработицы</a:t>
                      </a:r>
                      <a:r>
                        <a:rPr lang="ru-RU" sz="2400" spc="-15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187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Среднемесячная заработная плата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46 495,9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47 664,3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90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Величина прожиточного минимума на душу населения</a:t>
                      </a:r>
                      <a:r>
                        <a:rPr lang="ru-RU" sz="2400" spc="-15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11 365,0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11 365,0</a:t>
                      </a:r>
                      <a:endParaRPr lang="ru-RU" sz="2400" spc="-15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90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Средний  размер трудовой пенсии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12 929,0</a:t>
                      </a:r>
                      <a:endParaRPr lang="ru-RU" sz="24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12 929,0</a:t>
                      </a:r>
                      <a:endParaRPr lang="ru-RU" sz="2400" spc="-15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582" y="44624"/>
            <a:ext cx="8917913" cy="72008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Основные характеристики бюджета городского округа </a:t>
            </a:r>
            <a:b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Котельники Московской области за 2017 год</a:t>
            </a:r>
            <a:endParaRPr lang="ru-RU" sz="2000" cap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49866"/>
              </p:ext>
            </p:extLst>
          </p:nvPr>
        </p:nvGraphicFramePr>
        <p:xfrm>
          <a:off x="107504" y="1092617"/>
          <a:ext cx="8928991" cy="4365772"/>
        </p:xfrm>
        <a:graphic>
          <a:graphicData uri="http://schemas.openxmlformats.org/drawingml/2006/table">
            <a:tbl>
              <a:tblPr/>
              <a:tblGrid>
                <a:gridCol w="4946167"/>
                <a:gridCol w="1480526"/>
                <a:gridCol w="1410025"/>
                <a:gridCol w="1092273"/>
              </a:tblGrid>
              <a:tr h="3034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ru-RU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                                                                                                                           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(тыс. рублей)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0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Общий объем доходов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  из них: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1 655 527,8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1 324 313,2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80,0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и неналоговые доходы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987 675,0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803 272,7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81,3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26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 из других бюджетов  бюджетной системы РФ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667 852,8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521 040,5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Общий объем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1 753 798,3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1 380 601,8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Дефицит бюджета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-98 270,6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-56 288,5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8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Источники финансирования дефицита бюджета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98 270,6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56 288,5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57,3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дефицита к налоговым и неналоговым доходам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9,9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7,3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568952" cy="133127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Доходы бюджета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- безвозмездные </a:t>
            </a:r>
            <a:r>
              <a:rPr lang="ru-RU" sz="2000" dirty="0">
                <a:solidFill>
                  <a:schemeClr val="bg1"/>
                </a:solidFill>
              </a:rPr>
              <a:t>и безвозвратные поступления денежных средств в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575"/>
            <a:ext cx="2176097" cy="66675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НАЛОГОВЫЕ ДОХОДЫ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068" y="2080994"/>
            <a:ext cx="2447249" cy="646331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НЕНАЛОГОВЫЕ ДОХОДЫ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4174" y="2034273"/>
            <a:ext cx="24593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БЕЗВОЗМЕЗДНЫЕ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ПОСТУПЛЕНИЯ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34579"/>
              </p:ext>
            </p:extLst>
          </p:nvPr>
        </p:nvGraphicFramePr>
        <p:xfrm>
          <a:off x="755577" y="3068638"/>
          <a:ext cx="2176096" cy="2952750"/>
        </p:xfrm>
        <a:graphic>
          <a:graphicData uri="http://schemas.openxmlformats.org/drawingml/2006/table">
            <a:tbl>
              <a:tblPr/>
              <a:tblGrid>
                <a:gridCol w="2176096"/>
              </a:tblGrid>
              <a:tr h="2952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в бюджет от уплаты налогов, установленных Налоговым кодексом РФ           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8776"/>
              </p:ext>
            </p:extLst>
          </p:nvPr>
        </p:nvGraphicFramePr>
        <p:xfrm>
          <a:off x="3512069" y="3068638"/>
          <a:ext cx="2447248" cy="3001962"/>
        </p:xfrm>
        <a:graphic>
          <a:graphicData uri="http://schemas.openxmlformats.org/drawingml/2006/table">
            <a:tbl>
              <a:tblPr/>
              <a:tblGrid>
                <a:gridCol w="2447248"/>
              </a:tblGrid>
              <a:tr h="300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от 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уплаты других платежей и сборов,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штрафов за нарушение законодательства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26230"/>
              </p:ext>
            </p:extLst>
          </p:nvPr>
        </p:nvGraphicFramePr>
        <p:xfrm>
          <a:off x="6284175" y="3068638"/>
          <a:ext cx="2459350" cy="2952750"/>
        </p:xfrm>
        <a:graphic>
          <a:graphicData uri="http://schemas.openxmlformats.org/drawingml/2006/table">
            <a:tbl>
              <a:tblPr/>
              <a:tblGrid>
                <a:gridCol w="2459350"/>
              </a:tblGrid>
              <a:tr h="2952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от других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бюджетов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трансферты)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8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491654"/>
          </a:xfrm>
          <a:solidFill>
            <a:schemeClr val="tx1">
              <a:lumMod val="9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Структура доходов бюджета  (%)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2952328" cy="5832648"/>
          </a:xfrm>
          <a:solidFill>
            <a:schemeClr val="tx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bg1"/>
                </a:solidFill>
              </a:rPr>
              <a:t>Доходы бюджета </a:t>
            </a:r>
            <a:r>
              <a:rPr lang="ru-RU" sz="1700" dirty="0" smtClean="0">
                <a:solidFill>
                  <a:schemeClr val="bg1"/>
                </a:solidFill>
              </a:rPr>
              <a:t>–поступающие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</a:rPr>
              <a:t>Доходы бюджета формируются в соответствии с бюджетным законодательством РФ,  законодательством о налогах и сборах и законодательством об иных обязательных платежах.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</a:rPr>
              <a:t>К доходам бюджета относятся налоговые и неналоговые доходы и безвозмездные поступления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5350497"/>
              </p:ext>
            </p:extLst>
          </p:nvPr>
        </p:nvGraphicFramePr>
        <p:xfrm>
          <a:off x="3275856" y="908719"/>
          <a:ext cx="5606887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2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11461</TotalTime>
  <Words>3074</Words>
  <Application>Microsoft Office PowerPoint</Application>
  <PresentationFormat>Экран (4:3)</PresentationFormat>
  <Paragraphs>615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0" baseType="lpstr">
      <vt:lpstr>Arial</vt:lpstr>
      <vt:lpstr>Arial Black</vt:lpstr>
      <vt:lpstr>Book Antiqua</vt:lpstr>
      <vt:lpstr>Calibri</vt:lpstr>
      <vt:lpstr>Cambria</vt:lpstr>
      <vt:lpstr>Cambria Math</vt:lpstr>
      <vt:lpstr>Constantia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Апекс</vt:lpstr>
      <vt:lpstr>Бюджет для граждан </vt:lpstr>
      <vt:lpstr>Что такое бюджет ?</vt:lpstr>
      <vt:lpstr>Какие бывают бюджеты?</vt:lpstr>
      <vt:lpstr>Гражданин, его участие в бюджетном процессе</vt:lpstr>
      <vt:lpstr>Презентация PowerPoint</vt:lpstr>
      <vt:lpstr>Показатели  социально-экономического развития городского округа Котельники Московской области за 2017 год</vt:lpstr>
      <vt:lpstr>Основные характеристики бюджета городского округа  Котельники Московской области за 2017 год</vt:lpstr>
      <vt:lpstr>Доходы бюджета  - безвозмездные и безвозвратные поступления денежных средств в бюджет</vt:lpstr>
      <vt:lpstr>Структура доходов бюджета  (%)</vt:lpstr>
      <vt:lpstr>Исполнение по налоговым и неналоговым доходам (тыс.руб.)</vt:lpstr>
      <vt:lpstr>Презентация PowerPoint</vt:lpstr>
      <vt:lpstr>Динамика поступления доходов (тыс.руб.)</vt:lpstr>
      <vt:lpstr>Межбюджетные трансферты (безвозмездные поступления) – это средства одного бюджета бюджетной системы РФ,  перечисляемые другому бюджету бюджетной системы РФ</vt:lpstr>
      <vt:lpstr>Исполнение по безвозмездным поступлениям</vt:lpstr>
      <vt:lpstr>Презентация PowerPoint</vt:lpstr>
      <vt:lpstr>Объем налоговых и неналоговых доходов бюджета городского округа Котельники Московской области на душу населения</vt:lpstr>
      <vt:lpstr>Предоставление налоговых льгот физическим лицам на территории городского округа Котельники Московской области  (выпадающие доходы) тыс. руб.</vt:lpstr>
      <vt:lpstr>Исполнение бюджета по расходам</vt:lpstr>
      <vt:lpstr>Информация по выплатам отдельным  категориям граждан </vt:lpstr>
      <vt:lpstr>Презентация PowerPoint</vt:lpstr>
      <vt:lpstr>Объекты общественного значения, реализуемые на территории городского округа Котельники Московской области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Расходы на образование</vt:lpstr>
      <vt:lpstr>Направление расходов в сфере образования</vt:lpstr>
      <vt:lpstr>Расходы на культуру и кинематографию</vt:lpstr>
      <vt:lpstr>Расходы на физкультуру и спорт</vt:lpstr>
      <vt:lpstr>Расходы на социальную политику</vt:lpstr>
      <vt:lpstr>Расходы на национальную экономику</vt:lpstr>
      <vt:lpstr>Направление расходов в сфере ЖКХ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Матыцина О.В.</dc:creator>
  <cp:lastModifiedBy>Матыцина О.В.</cp:lastModifiedBy>
  <cp:revision>862</cp:revision>
  <cp:lastPrinted>2018-04-12T08:23:49Z</cp:lastPrinted>
  <dcterms:modified xsi:type="dcterms:W3CDTF">2018-07-19T08:59:17Z</dcterms:modified>
</cp:coreProperties>
</file>